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slideLayouts/slideLayout13.xml" ContentType="application/vnd.openxmlformats-officedocument.presentationml.slideLayout+xml"/>
  <Override PartName="/ppt/theme/theme3.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4.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5.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6.xml" ContentType="application/vnd.openxmlformats-officedocument.theme+xml"/>
  <Override PartName="/ppt/slideLayouts/slideLayout33.xml" ContentType="application/vnd.openxmlformats-officedocument.presentationml.slideLayout+xml"/>
  <Override PartName="/ppt/theme/theme7.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8.xml" ContentType="application/vnd.openxmlformats-officedocument.theme+xml"/>
  <Override PartName="/ppt/slideLayouts/slideLayout45.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theme/themeOverride1.xml" ContentType="application/vnd.openxmlformats-officedocument.themeOverr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2" r:id="rId2"/>
    <p:sldMasterId id="2147483674" r:id="rId3"/>
    <p:sldMasterId id="2147483676" r:id="rId4"/>
    <p:sldMasterId id="2147483680" r:id="rId5"/>
    <p:sldMasterId id="2147483686" r:id="rId6"/>
    <p:sldMasterId id="2147483698" r:id="rId7"/>
    <p:sldMasterId id="2147483700" r:id="rId8"/>
    <p:sldMasterId id="2147483712" r:id="rId9"/>
  </p:sldMasterIdLst>
  <p:notesMasterIdLst>
    <p:notesMasterId r:id="rId59"/>
  </p:notesMasterIdLst>
  <p:sldIdLst>
    <p:sldId id="984" r:id="rId10"/>
    <p:sldId id="829" r:id="rId11"/>
    <p:sldId id="982" r:id="rId12"/>
    <p:sldId id="970" r:id="rId13"/>
    <p:sldId id="977" r:id="rId14"/>
    <p:sldId id="747" r:id="rId15"/>
    <p:sldId id="783" r:id="rId16"/>
    <p:sldId id="956" r:id="rId17"/>
    <p:sldId id="961" r:id="rId18"/>
    <p:sldId id="753" r:id="rId19"/>
    <p:sldId id="978" r:id="rId20"/>
    <p:sldId id="975" r:id="rId21"/>
    <p:sldId id="979" r:id="rId22"/>
    <p:sldId id="974" r:id="rId23"/>
    <p:sldId id="969" r:id="rId24"/>
    <p:sldId id="256" r:id="rId25"/>
    <p:sldId id="986" r:id="rId26"/>
    <p:sldId id="983" r:id="rId27"/>
    <p:sldId id="285" r:id="rId28"/>
    <p:sldId id="304" r:id="rId29"/>
    <p:sldId id="269" r:id="rId30"/>
    <p:sldId id="305" r:id="rId31"/>
    <p:sldId id="286" r:id="rId32"/>
    <p:sldId id="300" r:id="rId33"/>
    <p:sldId id="306" r:id="rId34"/>
    <p:sldId id="283" r:id="rId35"/>
    <p:sldId id="282" r:id="rId36"/>
    <p:sldId id="288" r:id="rId37"/>
    <p:sldId id="291" r:id="rId38"/>
    <p:sldId id="988" r:id="rId39"/>
    <p:sldId id="301" r:id="rId40"/>
    <p:sldId id="289" r:id="rId41"/>
    <p:sldId id="290" r:id="rId42"/>
    <p:sldId id="311" r:id="rId43"/>
    <p:sldId id="292" r:id="rId44"/>
    <p:sldId id="293" r:id="rId45"/>
    <p:sldId id="313" r:id="rId46"/>
    <p:sldId id="294" r:id="rId47"/>
    <p:sldId id="295" r:id="rId48"/>
    <p:sldId id="315" r:id="rId49"/>
    <p:sldId id="302" r:id="rId50"/>
    <p:sldId id="987" r:id="rId51"/>
    <p:sldId id="281" r:id="rId52"/>
    <p:sldId id="257" r:id="rId53"/>
    <p:sldId id="276" r:id="rId54"/>
    <p:sldId id="280" r:id="rId55"/>
    <p:sldId id="278" r:id="rId56"/>
    <p:sldId id="279" r:id="rId57"/>
    <p:sldId id="985" r:id="rId5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50021"/>
    <a:srgbClr val="FF5050"/>
    <a:srgbClr val="FFEBEF"/>
    <a:srgbClr val="CC99FF"/>
    <a:srgbClr val="FFB9C6"/>
    <a:srgbClr val="FFD9E0"/>
    <a:srgbClr val="FF9BAE"/>
    <a:srgbClr val="CC66FF"/>
    <a:srgbClr val="FFCCCC"/>
    <a:srgbClr val="FF99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62665" autoAdjust="0"/>
  </p:normalViewPr>
  <p:slideViewPr>
    <p:cSldViewPr snapToGrid="0">
      <p:cViewPr varScale="1">
        <p:scale>
          <a:sx n="56" d="100"/>
          <a:sy n="56" d="100"/>
        </p:scale>
        <p:origin x="723" y="54"/>
      </p:cViewPr>
      <p:guideLst/>
    </p:cSldViewPr>
  </p:slid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69" d="100"/>
          <a:sy n="69" d="100"/>
        </p:scale>
        <p:origin x="2784" y="7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39" Type="http://schemas.openxmlformats.org/officeDocument/2006/relationships/slide" Target="slides/slide30.xml"/><Relationship Id="rId21" Type="http://schemas.openxmlformats.org/officeDocument/2006/relationships/slide" Target="slides/slide12.xml"/><Relationship Id="rId34" Type="http://schemas.openxmlformats.org/officeDocument/2006/relationships/slide" Target="slides/slide25.xml"/><Relationship Id="rId42" Type="http://schemas.openxmlformats.org/officeDocument/2006/relationships/slide" Target="slides/slide33.xml"/><Relationship Id="rId47" Type="http://schemas.openxmlformats.org/officeDocument/2006/relationships/slide" Target="slides/slide38.xml"/><Relationship Id="rId50" Type="http://schemas.openxmlformats.org/officeDocument/2006/relationships/slide" Target="slides/slide41.xml"/><Relationship Id="rId55" Type="http://schemas.openxmlformats.org/officeDocument/2006/relationships/slide" Target="slides/slide46.xml"/><Relationship Id="rId63" Type="http://schemas.openxmlformats.org/officeDocument/2006/relationships/tableStyles" Target="tableStyle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7.xml"/><Relationship Id="rId20" Type="http://schemas.openxmlformats.org/officeDocument/2006/relationships/slide" Target="slides/slide11.xml"/><Relationship Id="rId29" Type="http://schemas.openxmlformats.org/officeDocument/2006/relationships/slide" Target="slides/slide20.xml"/><Relationship Id="rId41" Type="http://schemas.openxmlformats.org/officeDocument/2006/relationships/slide" Target="slides/slide32.xml"/><Relationship Id="rId54" Type="http://schemas.openxmlformats.org/officeDocument/2006/relationships/slide" Target="slides/slide45.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slide" Target="slides/slide28.xml"/><Relationship Id="rId40" Type="http://schemas.openxmlformats.org/officeDocument/2006/relationships/slide" Target="slides/slide31.xml"/><Relationship Id="rId45" Type="http://schemas.openxmlformats.org/officeDocument/2006/relationships/slide" Target="slides/slide36.xml"/><Relationship Id="rId53" Type="http://schemas.openxmlformats.org/officeDocument/2006/relationships/slide" Target="slides/slide44.xml"/><Relationship Id="rId58" Type="http://schemas.openxmlformats.org/officeDocument/2006/relationships/slide" Target="slides/slide49.xml"/><Relationship Id="rId5" Type="http://schemas.openxmlformats.org/officeDocument/2006/relationships/slideMaster" Target="slideMasters/slideMaster5.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slide" Target="slides/slide40.xml"/><Relationship Id="rId57" Type="http://schemas.openxmlformats.org/officeDocument/2006/relationships/slide" Target="slides/slide48.xml"/><Relationship Id="rId61" Type="http://schemas.openxmlformats.org/officeDocument/2006/relationships/viewProps" Target="viewProps.xml"/><Relationship Id="rId10" Type="http://schemas.openxmlformats.org/officeDocument/2006/relationships/slide" Target="slides/slide1.xml"/><Relationship Id="rId19" Type="http://schemas.openxmlformats.org/officeDocument/2006/relationships/slide" Target="slides/slide10.xml"/><Relationship Id="rId31" Type="http://schemas.openxmlformats.org/officeDocument/2006/relationships/slide" Target="slides/slide22.xml"/><Relationship Id="rId44" Type="http://schemas.openxmlformats.org/officeDocument/2006/relationships/slide" Target="slides/slide35.xml"/><Relationship Id="rId52" Type="http://schemas.openxmlformats.org/officeDocument/2006/relationships/slide" Target="slides/slide43.xml"/><Relationship Id="rId60"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slide" Target="slides/slide34.xml"/><Relationship Id="rId48" Type="http://schemas.openxmlformats.org/officeDocument/2006/relationships/slide" Target="slides/slide39.xml"/><Relationship Id="rId56" Type="http://schemas.openxmlformats.org/officeDocument/2006/relationships/slide" Target="slides/slide47.xml"/><Relationship Id="rId8" Type="http://schemas.openxmlformats.org/officeDocument/2006/relationships/slideMaster" Target="slideMasters/slideMaster8.xml"/><Relationship Id="rId51" Type="http://schemas.openxmlformats.org/officeDocument/2006/relationships/slide" Target="slides/slide42.xml"/><Relationship Id="rId3" Type="http://schemas.openxmlformats.org/officeDocument/2006/relationships/slideMaster" Target="slideMasters/slideMaster3.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slide" Target="slides/slide37.xml"/><Relationship Id="rId5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A1107CD-C5E1-4BE3-85FA-490F87EE3F6A}" type="datetimeFigureOut">
              <a:rPr lang="en-US" smtClean="0"/>
              <a:t>5/25/2018</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6C04D1B-1A03-487A-A352-15DDAAD8FEF6}" type="slidenum">
              <a:rPr lang="en-US" smtClean="0"/>
              <a:t>‹#›</a:t>
            </a:fld>
            <a:endParaRPr lang="en-US"/>
          </a:p>
        </p:txBody>
      </p:sp>
    </p:spTree>
    <p:extLst>
      <p:ext uri="{BB962C8B-B14F-4D97-AF65-F5344CB8AC3E}">
        <p14:creationId xmlns:p14="http://schemas.microsoft.com/office/powerpoint/2010/main" val="35246443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Today is all about exploring how our behaviors show up. The purpose of this course is to help you create better communication with those around you. Our hope is that you will use what we learn today to create better relationships by understanding yourself and others in a new way. </a:t>
            </a:r>
          </a:p>
        </p:txBody>
      </p:sp>
      <p:sp>
        <p:nvSpPr>
          <p:cNvPr id="4" name="Slide Number Placeholder 3"/>
          <p:cNvSpPr>
            <a:spLocks noGrp="1"/>
          </p:cNvSpPr>
          <p:nvPr>
            <p:ph type="sldNum" sz="quarter" idx="10"/>
          </p:nvPr>
        </p:nvSpPr>
        <p:spPr/>
        <p:txBody>
          <a:bodyPr/>
          <a:lstStyle/>
          <a:p>
            <a:fld id="{E6C04D1B-1A03-487A-A352-15DDAAD8FEF6}" type="slidenum">
              <a:rPr lang="en-US" smtClean="0"/>
              <a:t>2</a:t>
            </a:fld>
            <a:endParaRPr lang="en-US"/>
          </a:p>
        </p:txBody>
      </p:sp>
    </p:spTree>
    <p:extLst>
      <p:ext uri="{BB962C8B-B14F-4D97-AF65-F5344CB8AC3E}">
        <p14:creationId xmlns:p14="http://schemas.microsoft.com/office/powerpoint/2010/main" val="28659460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addition to these style indicators, each DISC style also expresses specific emotions. </a:t>
            </a:r>
          </a:p>
          <a:p>
            <a:endParaRPr lang="en-US" dirty="0"/>
          </a:p>
          <a:p>
            <a:r>
              <a:rPr lang="en-US" dirty="0"/>
              <a:t>Facilitator Note: Review each box for each style. D - anger and impatience I - optimism and trust S - patience and non-expressiveness C - fear and concern *Remember, the S style appears open with people, but the true emotion of the style is concealed. </a:t>
            </a:r>
          </a:p>
          <a:p>
            <a:endParaRPr lang="en-US" dirty="0"/>
          </a:p>
          <a:p>
            <a:r>
              <a:rPr lang="en-US" dirty="0"/>
              <a:t>Ask: Why is it important to know what emotions are associated to each style? Possible answers: We can be more aware of others challenges and how we can support, we can be more patient with others difficulties.</a:t>
            </a:r>
          </a:p>
        </p:txBody>
      </p:sp>
      <p:sp>
        <p:nvSpPr>
          <p:cNvPr id="4" name="Slide Number Placeholder 3"/>
          <p:cNvSpPr>
            <a:spLocks noGrp="1"/>
          </p:cNvSpPr>
          <p:nvPr>
            <p:ph type="sldNum" sz="quarter" idx="10"/>
          </p:nvPr>
        </p:nvSpPr>
        <p:spPr/>
        <p:txBody>
          <a:bodyPr/>
          <a:lstStyle/>
          <a:p>
            <a:fld id="{E6C04D1B-1A03-487A-A352-15DDAAD8FEF6}" type="slidenum">
              <a:rPr lang="en-US" smtClean="0"/>
              <a:t>11</a:t>
            </a:fld>
            <a:endParaRPr lang="en-US"/>
          </a:p>
        </p:txBody>
      </p:sp>
    </p:spTree>
    <p:extLst>
      <p:ext uri="{BB962C8B-B14F-4D97-AF65-F5344CB8AC3E}">
        <p14:creationId xmlns:p14="http://schemas.microsoft.com/office/powerpoint/2010/main" val="10464677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Adaptability is important to all successful relationships. No one style is naturally more adaptable than another. Highly adaptable people determine what types of behavior are most appropriate in specific situations. </a:t>
            </a:r>
          </a:p>
          <a:p>
            <a:endParaRPr lang="en-US" dirty="0"/>
          </a:p>
          <a:p>
            <a:r>
              <a:rPr lang="en-US" dirty="0"/>
              <a:t>Ask: What is adaptability? Possible answers: changing how we behave to be more like others, learning something new to be more responsive in change </a:t>
            </a:r>
          </a:p>
        </p:txBody>
      </p:sp>
      <p:sp>
        <p:nvSpPr>
          <p:cNvPr id="4" name="Slide Number Placeholder 3"/>
          <p:cNvSpPr>
            <a:spLocks noGrp="1"/>
          </p:cNvSpPr>
          <p:nvPr>
            <p:ph type="sldNum" sz="quarter" idx="10"/>
          </p:nvPr>
        </p:nvSpPr>
        <p:spPr/>
        <p:txBody>
          <a:bodyPr/>
          <a:lstStyle/>
          <a:p>
            <a:fld id="{E6C04D1B-1A03-487A-A352-15DDAAD8FEF6}" type="slidenum">
              <a:rPr lang="en-US" smtClean="0"/>
              <a:t>12</a:t>
            </a:fld>
            <a:endParaRPr lang="en-US"/>
          </a:p>
        </p:txBody>
      </p:sp>
    </p:spTree>
    <p:extLst>
      <p:ext uri="{BB962C8B-B14F-4D97-AF65-F5344CB8AC3E}">
        <p14:creationId xmlns:p14="http://schemas.microsoft.com/office/powerpoint/2010/main" val="32488248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it comes to behavior adaptability, DISC is an excellent way to determine how to adapt to others. If we are willing and capable, adaptability is something that can transform Remember those 2 questions? We can use them to determine another person’s style, so we know how to adapt to them.</a:t>
            </a:r>
          </a:p>
        </p:txBody>
      </p:sp>
      <p:sp>
        <p:nvSpPr>
          <p:cNvPr id="4" name="Slide Number Placeholder 3"/>
          <p:cNvSpPr>
            <a:spLocks noGrp="1"/>
          </p:cNvSpPr>
          <p:nvPr>
            <p:ph type="sldNum" sz="quarter" idx="10"/>
          </p:nvPr>
        </p:nvSpPr>
        <p:spPr/>
        <p:txBody>
          <a:bodyPr/>
          <a:lstStyle/>
          <a:p>
            <a:fld id="{E6C04D1B-1A03-487A-A352-15DDAAD8FEF6}" type="slidenum">
              <a:rPr lang="en-US" smtClean="0"/>
              <a:t>13</a:t>
            </a:fld>
            <a:endParaRPr lang="en-US"/>
          </a:p>
        </p:txBody>
      </p:sp>
    </p:spTree>
    <p:extLst>
      <p:ext uri="{BB962C8B-B14F-4D97-AF65-F5344CB8AC3E}">
        <p14:creationId xmlns:p14="http://schemas.microsoft.com/office/powerpoint/2010/main" val="13564893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DISC examines our observable behavior driven by our needs and fears. Each style has specific indicators. This table shows:  A reminder of the DISC focus of each style  The Needs of each style  A reminder of the observable behaviors  The Fears of each style </a:t>
            </a:r>
          </a:p>
          <a:p>
            <a:endParaRPr lang="en-US" dirty="0"/>
          </a:p>
          <a:p>
            <a:r>
              <a:rPr lang="en-US" dirty="0"/>
              <a:t>Using the needs and fears, you can design conversations and interactions that are mutually  beneficial by meeting the needs and alleviate the fears of the other person. Remember to use this for good and not evil! </a:t>
            </a:r>
          </a:p>
        </p:txBody>
      </p:sp>
      <p:sp>
        <p:nvSpPr>
          <p:cNvPr id="4" name="Slide Number Placeholder 3"/>
          <p:cNvSpPr>
            <a:spLocks noGrp="1"/>
          </p:cNvSpPr>
          <p:nvPr>
            <p:ph type="sldNum" sz="quarter" idx="10"/>
          </p:nvPr>
        </p:nvSpPr>
        <p:spPr/>
        <p:txBody>
          <a:bodyPr/>
          <a:lstStyle/>
          <a:p>
            <a:fld id="{E6C04D1B-1A03-487A-A352-15DDAAD8FEF6}" type="slidenum">
              <a:rPr lang="en-US" smtClean="0"/>
              <a:t>14</a:t>
            </a:fld>
            <a:endParaRPr lang="en-US"/>
          </a:p>
        </p:txBody>
      </p:sp>
    </p:spTree>
    <p:extLst>
      <p:ext uri="{BB962C8B-B14F-4D97-AF65-F5344CB8AC3E}">
        <p14:creationId xmlns:p14="http://schemas.microsoft.com/office/powerpoint/2010/main" val="18312107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By making the choice to be aware and adapt, we can work on the best ways to strengthen our communication with each. Remember to consider any challenges that may arise in regard to pace and priority and be sure you are on the same page when it comes to goals, whether task or people focused. </a:t>
            </a:r>
          </a:p>
          <a:p>
            <a:endParaRPr lang="en-US" dirty="0"/>
          </a:p>
          <a:p>
            <a:r>
              <a:rPr lang="en-US" dirty="0"/>
              <a:t>Review slide</a:t>
            </a:r>
          </a:p>
        </p:txBody>
      </p:sp>
      <p:sp>
        <p:nvSpPr>
          <p:cNvPr id="4" name="Slide Number Placeholder 3"/>
          <p:cNvSpPr>
            <a:spLocks noGrp="1"/>
          </p:cNvSpPr>
          <p:nvPr>
            <p:ph type="sldNum" sz="quarter" idx="10"/>
          </p:nvPr>
        </p:nvSpPr>
        <p:spPr/>
        <p:txBody>
          <a:bodyPr/>
          <a:lstStyle/>
          <a:p>
            <a:fld id="{E6C04D1B-1A03-487A-A352-15DDAAD8FEF6}" type="slidenum">
              <a:rPr lang="en-US" smtClean="0"/>
              <a:t>15</a:t>
            </a:fld>
            <a:endParaRPr lang="en-US"/>
          </a:p>
        </p:txBody>
      </p:sp>
    </p:spTree>
    <p:extLst>
      <p:ext uri="{BB962C8B-B14F-4D97-AF65-F5344CB8AC3E}">
        <p14:creationId xmlns:p14="http://schemas.microsoft.com/office/powerpoint/2010/main" val="17568453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we transition into our debrief portion where we look specifically at your DISC report, I would like to remind you of 2 things – </a:t>
            </a:r>
          </a:p>
          <a:p>
            <a:r>
              <a:rPr lang="en-US" dirty="0"/>
              <a:t>• Remember The Platinum Rule ® - practice identifying behavioral styles and adapting for improved communication</a:t>
            </a:r>
          </a:p>
          <a:p>
            <a:r>
              <a:rPr lang="en-US" dirty="0"/>
              <a:t> • Adapting our style is not always easy! It may take some time, or seem very difficult. Give it time, practice, and patience. </a:t>
            </a:r>
          </a:p>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Review report as desired</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A5214C0-E589-40E3-8BEF-641C361C39F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755931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A5214C0-E589-40E3-8BEF-641C361C39F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618164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A5214C0-E589-40E3-8BEF-641C361C39F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407372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u="none" dirty="0"/>
              <a:t>Emotional intelligence focuses on self and relationships. Intrapersonal awareness and management deal with recognizing, acknowledging and working with emotions. Interpersonal relationships deal with empathy, connection and social skills. These are known as soft skills but tend to be more meaningful</a:t>
            </a:r>
            <a:r>
              <a:rPr lang="en-US" sz="1200" b="0" u="none" baseline="0" dirty="0"/>
              <a:t> in performance.</a:t>
            </a:r>
            <a:endParaRPr lang="en-US" sz="1200" b="0" u="none"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A5214C0-E589-40E3-8BEF-641C361C39F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266910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t>
            </a:r>
            <a:r>
              <a:rPr lang="en-US" baseline="0" dirty="0"/>
              <a:t>ased on this information, EQ is an influential contributor to personal and professional success and yet there is a lack of support for learning and growth in this area.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A5214C0-E589-40E3-8BEF-641C361C39F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941504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SAY: People generally make the mistake of assuming that others interact and think the same way they do. </a:t>
            </a:r>
          </a:p>
          <a:p>
            <a:r>
              <a:rPr lang="en-US" dirty="0"/>
              <a:t>ASK: How many of you have heard of the Golden Rule? What is it? </a:t>
            </a:r>
          </a:p>
          <a:p>
            <a:r>
              <a:rPr lang="en-US" dirty="0"/>
              <a:t>SAY: While that is a great rule to live by much of the time, it doesn’t always work with communication! Instead, we ask you to consider Dr. Tony Alessandra’s Platinum Rule® - treat others the way THEY want to be treated to communicate as effectively as possible. To help us know what other people want and need, we must seek to understand them. DISC is a way to help us do just that. </a:t>
            </a:r>
          </a:p>
        </p:txBody>
      </p:sp>
      <p:sp>
        <p:nvSpPr>
          <p:cNvPr id="4" name="Slide Number Placeholder 3"/>
          <p:cNvSpPr>
            <a:spLocks noGrp="1"/>
          </p:cNvSpPr>
          <p:nvPr>
            <p:ph type="sldNum" sz="quarter" idx="10"/>
          </p:nvPr>
        </p:nvSpPr>
        <p:spPr/>
        <p:txBody>
          <a:bodyPr/>
          <a:lstStyle/>
          <a:p>
            <a:fld id="{E6C04D1B-1A03-487A-A352-15DDAAD8FEF6}" type="slidenum">
              <a:rPr lang="en-US" smtClean="0"/>
              <a:t>3</a:t>
            </a:fld>
            <a:endParaRPr lang="en-US"/>
          </a:p>
        </p:txBody>
      </p:sp>
    </p:spTree>
    <p:extLst>
      <p:ext uri="{BB962C8B-B14F-4D97-AF65-F5344CB8AC3E}">
        <p14:creationId xmlns:p14="http://schemas.microsoft.com/office/powerpoint/2010/main" val="204569645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t>
            </a:r>
            <a:r>
              <a:rPr lang="en-US" baseline="0" dirty="0"/>
              <a:t>ased on this information, EQ is an influential contributor to personal and professional success and yet there is a lack of support for learning and growth in this area.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A5214C0-E589-40E3-8BEF-641C361C39F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329506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t>
            </a:r>
            <a:r>
              <a:rPr lang="en-US" baseline="0" dirty="0"/>
              <a:t>ased on this information, EQ is an influential contributor to personal and professional success and yet there is a lack of support for learning and growth in this area.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A5214C0-E589-40E3-8BEF-641C361C39F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8639838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Furthermore,</a:t>
            </a:r>
            <a:r>
              <a:rPr lang="en-US" baseline="0" dirty="0"/>
              <a:t> there are so many benefits to having a strong EIQ.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A5214C0-E589-40E3-8BEF-641C361C39F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6442113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does success look like in each</a:t>
            </a:r>
            <a:r>
              <a:rPr lang="en-US" baseline="0" dirty="0"/>
              <a:t> of these areas, when emotional intelligence is High?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F69298-E744-459C-8DE6-6299D28C977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4571395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Review slide.</a:t>
            </a:r>
          </a:p>
        </p:txBody>
      </p:sp>
      <p:sp>
        <p:nvSpPr>
          <p:cNvPr id="4" name="Slide Number Placeholder 3"/>
          <p:cNvSpPr>
            <a:spLocks noGrp="1"/>
          </p:cNvSpPr>
          <p:nvPr>
            <p:ph type="sldNum" sz="quarter" idx="10"/>
          </p:nvPr>
        </p:nvSpPr>
        <p:spPr/>
        <p:txBody>
          <a:bodyPr/>
          <a:lstStyle/>
          <a:p>
            <a:fld id="{E6C04D1B-1A03-487A-A352-15DDAAD8FEF6}" type="slidenum">
              <a:rPr lang="en-US" smtClean="0"/>
              <a:t>25</a:t>
            </a:fld>
            <a:endParaRPr lang="en-US"/>
          </a:p>
        </p:txBody>
      </p:sp>
    </p:spTree>
    <p:extLst>
      <p:ext uri="{BB962C8B-B14F-4D97-AF65-F5344CB8AC3E}">
        <p14:creationId xmlns:p14="http://schemas.microsoft.com/office/powerpoint/2010/main" val="380423575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slides shows why it is so important to consider Emotional Intelligence and our DISC style together. If DISC is the expression in behavior, then emotional intelligence creates the impact on others, based on the way we express it. And there is a difference! </a:t>
            </a:r>
          </a:p>
          <a:p>
            <a:endParaRPr lang="en-US" dirty="0"/>
          </a:p>
          <a:p>
            <a:r>
              <a:rPr lang="en-US" dirty="0"/>
              <a:t>Review slide.</a:t>
            </a:r>
          </a:p>
        </p:txBody>
      </p:sp>
      <p:sp>
        <p:nvSpPr>
          <p:cNvPr id="4" name="Slide Number Placeholder 3"/>
          <p:cNvSpPr>
            <a:spLocks noGrp="1"/>
          </p:cNvSpPr>
          <p:nvPr>
            <p:ph type="sldNum" sz="quarter" idx="10"/>
          </p:nvPr>
        </p:nvSpPr>
        <p:spPr/>
        <p:txBody>
          <a:bodyPr/>
          <a:lstStyle/>
          <a:p>
            <a:fld id="{E6C04D1B-1A03-487A-A352-15DDAAD8FEF6}" type="slidenum">
              <a:rPr lang="en-US" smtClean="0"/>
              <a:t>26</a:t>
            </a:fld>
            <a:endParaRPr lang="en-US"/>
          </a:p>
        </p:txBody>
      </p:sp>
    </p:spTree>
    <p:extLst>
      <p:ext uri="{BB962C8B-B14F-4D97-AF65-F5344CB8AC3E}">
        <p14:creationId xmlns:p14="http://schemas.microsoft.com/office/powerpoint/2010/main" val="4891424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EIQ – we examine both intra and inter personal relationship of recognition or awareness and management. Each of these elements works together to create our overall EIQ and are all interrelated; what affects one area can also affect the other areas.</a:t>
            </a:r>
          </a:p>
          <a:p>
            <a:r>
              <a:rPr lang="en-US" dirty="0"/>
              <a:t>Let’s take a closer look at each of these quotients. Keep in mind, you have much more information on them in your report as well.</a:t>
            </a:r>
          </a:p>
          <a:p>
            <a:endParaRPr lang="en-US" dirty="0"/>
          </a:p>
          <a:p>
            <a:r>
              <a:rPr lang="en-US" dirty="0"/>
              <a:t>As you look at the scores in the report, remember that we are measuring two things in each of these quotients. Your scores tells us information about you CAPABILITY and your ATTENTIVENESS in each of these areas. If your score is high, it is likely that you have both capability and attention in this area, though the score alone is not the only indicator. As you review each of these areas, and the scores in each of the sub-categories, be mindful and run a personal inventory on whether that score is an accurate reflection based on your SKILL and CAPABILITY in this area, AND the amount of ATTENTION and FOCUS you are putting into it. </a:t>
            </a:r>
          </a:p>
        </p:txBody>
      </p:sp>
      <p:sp>
        <p:nvSpPr>
          <p:cNvPr id="4" name="Slide Number Placeholder 3"/>
          <p:cNvSpPr>
            <a:spLocks noGrp="1"/>
          </p:cNvSpPr>
          <p:nvPr>
            <p:ph type="sldNum" sz="quarter" idx="10"/>
          </p:nvPr>
        </p:nvSpPr>
        <p:spPr/>
        <p:txBody>
          <a:bodyPr/>
          <a:lstStyle/>
          <a:p>
            <a:fld id="{E6C04D1B-1A03-487A-A352-15DDAAD8FEF6}" type="slidenum">
              <a:rPr lang="en-US" smtClean="0"/>
              <a:t>27</a:t>
            </a:fld>
            <a:endParaRPr lang="en-US"/>
          </a:p>
        </p:txBody>
      </p:sp>
    </p:spTree>
    <p:extLst>
      <p:ext uri="{BB962C8B-B14F-4D97-AF65-F5344CB8AC3E}">
        <p14:creationId xmlns:p14="http://schemas.microsoft.com/office/powerpoint/2010/main" val="277908259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Factors include: Personality style, learning style, mental</a:t>
            </a:r>
            <a:r>
              <a:rPr lang="en-US" baseline="0" dirty="0"/>
              <a:t> attitude, comfort and discomfort, strengths and weaknesses, biofeedback, self-acceptance, self-esteem, temperament, tension and stress levels, spirituality and conscience.</a:t>
            </a:r>
          </a:p>
          <a:p>
            <a:endParaRPr lang="en-US" baseline="0" dirty="0"/>
          </a:p>
          <a:p>
            <a:r>
              <a:rPr lang="en-US" sz="1200" b="1" kern="1200" dirty="0">
                <a:solidFill>
                  <a:schemeClr val="tx1"/>
                </a:solidFill>
                <a:effectLst/>
                <a:latin typeface="+mn-lt"/>
                <a:ea typeface="+mn-ea"/>
                <a:cs typeface="+mn-cs"/>
              </a:rPr>
              <a:t>Self Awareness/Understanding:</a:t>
            </a:r>
            <a:r>
              <a:rPr lang="en-US" sz="1200" kern="1200" dirty="0">
                <a:solidFill>
                  <a:schemeClr val="tx1"/>
                </a:solidFill>
                <a:effectLst/>
                <a:latin typeface="+mn-lt"/>
                <a:ea typeface="+mn-ea"/>
                <a:cs typeface="+mn-cs"/>
              </a:rPr>
              <a:t> a conscious, deliberate reflection on personal identity, image, feelings, motives, desires and how these are associated with perceptions of self in the context of various situations. Empathy and understanding of self. Knowing why emotions occur. </a:t>
            </a:r>
          </a:p>
          <a:p>
            <a:r>
              <a:rPr lang="en-US" sz="1200" kern="1200" dirty="0">
                <a:solidFill>
                  <a:schemeClr val="tx1"/>
                </a:solidFill>
                <a:effectLst/>
                <a:latin typeface="+mn-lt"/>
                <a:ea typeface="+mn-ea"/>
                <a:cs typeface="+mn-cs"/>
              </a:rPr>
              <a:t> </a:t>
            </a:r>
          </a:p>
          <a:p>
            <a:r>
              <a:rPr lang="en-US" sz="1200" b="1" kern="1200" dirty="0">
                <a:solidFill>
                  <a:schemeClr val="tx1"/>
                </a:solidFill>
                <a:effectLst/>
                <a:latin typeface="+mn-lt"/>
                <a:ea typeface="+mn-ea"/>
                <a:cs typeface="+mn-cs"/>
              </a:rPr>
              <a:t>Connections of Cause and Effect:</a:t>
            </a:r>
            <a:r>
              <a:rPr lang="en-US" sz="1200" kern="1200" dirty="0">
                <a:solidFill>
                  <a:schemeClr val="tx1"/>
                </a:solidFill>
                <a:effectLst/>
                <a:latin typeface="+mn-lt"/>
                <a:ea typeface="+mn-ea"/>
                <a:cs typeface="+mn-cs"/>
              </a:rPr>
              <a:t> recognition of the impact and consequence of behaviors on feelings and moods; separating external and internal factors effecting emotions. Knowing how feelings relate to performance. </a:t>
            </a:r>
          </a:p>
          <a:p>
            <a:r>
              <a:rPr lang="en-US" sz="1200" kern="1200" dirty="0">
                <a:solidFill>
                  <a:schemeClr val="tx1"/>
                </a:solidFill>
                <a:effectLst/>
                <a:latin typeface="+mn-lt"/>
                <a:ea typeface="+mn-ea"/>
                <a:cs typeface="+mn-cs"/>
              </a:rPr>
              <a:t> </a:t>
            </a:r>
          </a:p>
          <a:p>
            <a:r>
              <a:rPr lang="en-US" sz="1200" b="1" kern="1200" dirty="0">
                <a:solidFill>
                  <a:schemeClr val="tx1"/>
                </a:solidFill>
                <a:effectLst/>
                <a:latin typeface="+mn-lt"/>
                <a:ea typeface="+mn-ea"/>
                <a:cs typeface="+mn-cs"/>
              </a:rPr>
              <a:t>Self Appreciation, Acceptance and Confidence:</a:t>
            </a:r>
            <a:r>
              <a:rPr lang="en-US" sz="1200" kern="1200" dirty="0">
                <a:solidFill>
                  <a:schemeClr val="tx1"/>
                </a:solidFill>
                <a:effectLst/>
                <a:latin typeface="+mn-lt"/>
                <a:ea typeface="+mn-ea"/>
                <a:cs typeface="+mn-cs"/>
              </a:rPr>
              <a:t> development of self esteem; personal worth and value; and coming to grips with personal attributes. Recognizing personal strengths, weaknesses, and limitations. Operating with realistic self assurance. </a:t>
            </a:r>
          </a:p>
          <a:p>
            <a:r>
              <a:rPr lang="en-US" sz="1200" kern="1200" dirty="0">
                <a:solidFill>
                  <a:schemeClr val="tx1"/>
                </a:solidFill>
                <a:effectLst/>
                <a:latin typeface="+mn-lt"/>
                <a:ea typeface="+mn-ea"/>
                <a:cs typeface="+mn-cs"/>
              </a:rPr>
              <a:t> 	 </a:t>
            </a:r>
          </a:p>
          <a:p>
            <a:r>
              <a:rPr lang="en-US" sz="1200" b="1" kern="1200" dirty="0">
                <a:solidFill>
                  <a:schemeClr val="tx1"/>
                </a:solidFill>
                <a:effectLst/>
                <a:latin typeface="+mn-lt"/>
                <a:ea typeface="+mn-ea"/>
                <a:cs typeface="+mn-cs"/>
              </a:rPr>
              <a:t>Consciousness, Assertiveness:</a:t>
            </a:r>
            <a:r>
              <a:rPr lang="en-US" sz="1200" kern="1200" dirty="0">
                <a:solidFill>
                  <a:schemeClr val="tx1"/>
                </a:solidFill>
                <a:effectLst/>
                <a:latin typeface="+mn-lt"/>
                <a:ea typeface="+mn-ea"/>
                <a:cs typeface="+mn-cs"/>
              </a:rPr>
              <a:t> intentional establishment of personal boundaries and appropriate limits; choosing a path that expresses self worth through personal care and outward presentation </a:t>
            </a:r>
          </a:p>
          <a:p>
            <a:r>
              <a:rPr lang="en-US" sz="1200" kern="1200" dirty="0">
                <a:solidFill>
                  <a:schemeClr val="tx1"/>
                </a:solidFill>
                <a:effectLst/>
                <a:latin typeface="+mn-lt"/>
                <a:ea typeface="+mn-ea"/>
                <a:cs typeface="+mn-cs"/>
              </a:rPr>
              <a:t>(presence). </a:t>
            </a:r>
          </a:p>
          <a:p>
            <a:r>
              <a:rPr lang="en-US" sz="1200" kern="1200" dirty="0">
                <a:solidFill>
                  <a:schemeClr val="tx1"/>
                </a:solidFill>
                <a:effectLst/>
                <a:latin typeface="+mn-lt"/>
                <a:ea typeface="+mn-ea"/>
                <a:cs typeface="+mn-cs"/>
              </a:rPr>
              <a:t> </a:t>
            </a:r>
          </a:p>
          <a:p>
            <a:r>
              <a:rPr lang="en-US" sz="1200" b="1" kern="1200" dirty="0">
                <a:solidFill>
                  <a:schemeClr val="tx1"/>
                </a:solidFill>
                <a:effectLst/>
                <a:latin typeface="+mn-lt"/>
                <a:ea typeface="+mn-ea"/>
                <a:cs typeface="+mn-cs"/>
              </a:rPr>
              <a:t>Emotional Identification:</a:t>
            </a:r>
            <a:r>
              <a:rPr lang="en-US" sz="1200" kern="1200" dirty="0">
                <a:solidFill>
                  <a:schemeClr val="tx1"/>
                </a:solidFill>
                <a:effectLst/>
                <a:latin typeface="+mn-lt"/>
                <a:ea typeface="+mn-ea"/>
                <a:cs typeface="+mn-cs"/>
              </a:rPr>
              <a:t> ability to identify and name personal feelings; vocabulary and definition of emotions allowing choices, responses and performance; effective reflection on intrapersonal information.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your assessment report, you’ll have an individual score in each of these factors so you can see very clearly which areas are leading to you greatest success and which are potentially contributing to limitations for you. </a:t>
            </a:r>
          </a:p>
          <a:p>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A5214C0-E589-40E3-8BEF-641C361C39F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8805883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Review slide</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A5214C0-E589-40E3-8BEF-641C361C39F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9288952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a:t>
            </a:r>
            <a:r>
              <a:rPr lang="en-US" baseline="0" dirty="0"/>
              <a:t> is my level of emotional intelligence and how is that affecting me right now? </a:t>
            </a:r>
            <a:endParaRPr lang="en-US" dirty="0"/>
          </a:p>
        </p:txBody>
      </p:sp>
      <p:sp>
        <p:nvSpPr>
          <p:cNvPr id="4" name="Slide Number Placeholder 3"/>
          <p:cNvSpPr>
            <a:spLocks noGrp="1"/>
          </p:cNvSpPr>
          <p:nvPr>
            <p:ph type="sldNum" sz="quarter" idx="10"/>
          </p:nvPr>
        </p:nvSpPr>
        <p:spPr/>
        <p:txBody>
          <a:bodyPr/>
          <a:lstStyle/>
          <a:p>
            <a:fld id="{DDF69298-E744-459C-8DE6-6299D28C9775}" type="slidenum">
              <a:rPr lang="en-US" smtClean="0"/>
              <a:pPr/>
              <a:t>31</a:t>
            </a:fld>
            <a:endParaRPr lang="en-US" dirty="0"/>
          </a:p>
        </p:txBody>
      </p:sp>
    </p:spTree>
    <p:extLst>
      <p:ext uri="{BB962C8B-B14F-4D97-AF65-F5344CB8AC3E}">
        <p14:creationId xmlns:p14="http://schemas.microsoft.com/office/powerpoint/2010/main" val="12957991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Review slide</a:t>
            </a:r>
          </a:p>
          <a:p>
            <a:endParaRPr lang="en-US" dirty="0"/>
          </a:p>
        </p:txBody>
      </p:sp>
      <p:sp>
        <p:nvSpPr>
          <p:cNvPr id="4" name="Slide Number Placeholder 3"/>
          <p:cNvSpPr>
            <a:spLocks noGrp="1"/>
          </p:cNvSpPr>
          <p:nvPr>
            <p:ph type="sldNum" sz="quarter" idx="10"/>
          </p:nvPr>
        </p:nvSpPr>
        <p:spPr/>
        <p:txBody>
          <a:bodyPr/>
          <a:lstStyle/>
          <a:p>
            <a:fld id="{E6C04D1B-1A03-487A-A352-15DDAAD8FEF6}" type="slidenum">
              <a:rPr lang="en-US" smtClean="0"/>
              <a:t>4</a:t>
            </a:fld>
            <a:endParaRPr lang="en-US"/>
          </a:p>
        </p:txBody>
      </p:sp>
    </p:spTree>
    <p:extLst>
      <p:ext uri="{BB962C8B-B14F-4D97-AF65-F5344CB8AC3E}">
        <p14:creationId xmlns:p14="http://schemas.microsoft.com/office/powerpoint/2010/main" val="344990182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Factors included: </a:t>
            </a:r>
            <a:r>
              <a:rPr lang="en-US" sz="1200" b="0" u="none" strike="noStrike" kern="1200" dirty="0">
                <a:solidFill>
                  <a:schemeClr val="tx1"/>
                </a:solidFill>
                <a:effectLst/>
                <a:latin typeface="+mn-lt"/>
                <a:ea typeface="+mn-ea"/>
                <a:cs typeface="+mn-cs"/>
              </a:rPr>
              <a:t>Empathy,</a:t>
            </a:r>
            <a:r>
              <a:rPr lang="en-US" sz="1200" b="0" u="none" strike="noStrike" kern="1200" baseline="0" dirty="0">
                <a:solidFill>
                  <a:schemeClr val="tx1"/>
                </a:solidFill>
                <a:effectLst/>
                <a:latin typeface="+mn-lt"/>
                <a:ea typeface="+mn-ea"/>
                <a:cs typeface="+mn-cs"/>
              </a:rPr>
              <a:t> </a:t>
            </a:r>
            <a:r>
              <a:rPr lang="en-US" sz="1200" b="0" u="none" strike="noStrike" kern="1200" dirty="0">
                <a:solidFill>
                  <a:schemeClr val="tx1"/>
                </a:solidFill>
                <a:effectLst/>
                <a:latin typeface="+mn-lt"/>
                <a:ea typeface="+mn-ea"/>
                <a:cs typeface="+mn-cs"/>
              </a:rPr>
              <a:t>Understanding/compassion,</a:t>
            </a:r>
            <a:r>
              <a:rPr lang="en-US" sz="1200" b="0" u="none" strike="noStrike" kern="1200" baseline="0" dirty="0">
                <a:solidFill>
                  <a:schemeClr val="tx1"/>
                </a:solidFill>
                <a:effectLst/>
                <a:latin typeface="+mn-lt"/>
                <a:ea typeface="+mn-ea"/>
                <a:cs typeface="+mn-cs"/>
              </a:rPr>
              <a:t> </a:t>
            </a:r>
            <a:r>
              <a:rPr lang="en-US" sz="1200" b="0" u="none" strike="noStrike" kern="1200" dirty="0">
                <a:solidFill>
                  <a:schemeClr val="tx1"/>
                </a:solidFill>
                <a:effectLst/>
                <a:latin typeface="+mn-lt"/>
                <a:ea typeface="+mn-ea"/>
                <a:cs typeface="+mn-cs"/>
              </a:rPr>
              <a:t>Sensitivity/thoughtfulness,</a:t>
            </a:r>
            <a:r>
              <a:rPr lang="en-US" sz="1200" b="0" u="none" strike="noStrike" kern="1200" baseline="0" dirty="0">
                <a:solidFill>
                  <a:schemeClr val="tx1"/>
                </a:solidFill>
                <a:effectLst/>
                <a:latin typeface="+mn-lt"/>
                <a:ea typeface="+mn-ea"/>
                <a:cs typeface="+mn-cs"/>
              </a:rPr>
              <a:t> </a:t>
            </a:r>
            <a:r>
              <a:rPr lang="en-US" sz="1200" b="0" u="none" strike="noStrike" kern="1200" dirty="0">
                <a:solidFill>
                  <a:schemeClr val="tx1"/>
                </a:solidFill>
                <a:effectLst/>
                <a:latin typeface="+mn-lt"/>
                <a:ea typeface="+mn-ea"/>
                <a:cs typeface="+mn-cs"/>
              </a:rPr>
              <a:t>Appreciation,</a:t>
            </a:r>
            <a:r>
              <a:rPr lang="en-US" sz="1200" b="0" u="none" strike="noStrike" kern="1200" baseline="0" dirty="0">
                <a:solidFill>
                  <a:schemeClr val="tx1"/>
                </a:solidFill>
                <a:effectLst/>
                <a:latin typeface="+mn-lt"/>
                <a:ea typeface="+mn-ea"/>
                <a:cs typeface="+mn-cs"/>
              </a:rPr>
              <a:t> </a:t>
            </a:r>
            <a:r>
              <a:rPr lang="en-US" sz="1200" b="0" u="none" strike="noStrike" kern="1200" dirty="0">
                <a:solidFill>
                  <a:schemeClr val="tx1"/>
                </a:solidFill>
                <a:effectLst/>
                <a:latin typeface="+mn-lt"/>
                <a:ea typeface="+mn-ea"/>
                <a:cs typeface="+mn-cs"/>
              </a:rPr>
              <a:t>Holistic communication,</a:t>
            </a:r>
            <a:r>
              <a:rPr lang="en-US" sz="1200" b="0" u="none" strike="noStrike" kern="1200" baseline="0" dirty="0">
                <a:solidFill>
                  <a:schemeClr val="tx1"/>
                </a:solidFill>
                <a:effectLst/>
                <a:latin typeface="+mn-lt"/>
                <a:ea typeface="+mn-ea"/>
                <a:cs typeface="+mn-cs"/>
              </a:rPr>
              <a:t> R</a:t>
            </a:r>
            <a:r>
              <a:rPr lang="en-US" sz="1200" b="0" u="none" strike="noStrike" kern="1200" dirty="0">
                <a:solidFill>
                  <a:schemeClr val="tx1"/>
                </a:solidFill>
                <a:effectLst/>
                <a:latin typeface="+mn-lt"/>
                <a:ea typeface="+mn-ea"/>
                <a:cs typeface="+mn-cs"/>
              </a:rPr>
              <a:t>apport, Connection and  </a:t>
            </a:r>
          </a:p>
          <a:p>
            <a:pPr lvl="0" fontAlgn="base"/>
            <a:r>
              <a:rPr lang="en-US" sz="1200" b="0" u="none" strike="noStrike" kern="1200" dirty="0">
                <a:solidFill>
                  <a:schemeClr val="tx1"/>
                </a:solidFill>
                <a:effectLst/>
                <a:latin typeface="+mn-lt"/>
                <a:ea typeface="+mn-ea"/>
                <a:cs typeface="+mn-cs"/>
              </a:rPr>
              <a:t>Relationships </a:t>
            </a:r>
            <a:br>
              <a:rPr lang="en-US" sz="1200" b="0" u="none" strike="noStrike" kern="1200" dirty="0">
                <a:solidFill>
                  <a:schemeClr val="tx1"/>
                </a:solidFill>
                <a:effectLst/>
                <a:latin typeface="+mn-lt"/>
                <a:ea typeface="+mn-ea"/>
                <a:cs typeface="+mn-cs"/>
              </a:rPr>
            </a:br>
            <a:endParaRPr lang="en-US" sz="1200" b="0" u="none" strike="noStrike"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Empathy; Sensitivity; Appreciation:</a:t>
            </a:r>
            <a:r>
              <a:rPr lang="en-US" sz="1200" kern="1200" dirty="0">
                <a:solidFill>
                  <a:schemeClr val="tx1"/>
                </a:solidFill>
                <a:effectLst/>
                <a:latin typeface="+mn-lt"/>
                <a:ea typeface="+mn-ea"/>
                <a:cs typeface="+mn-cs"/>
              </a:rPr>
              <a:t> understanding others; accurately picking up emotional cues from communication (including words, tone and nonverbal signals); managing direct and indirect feedback effectively; being attentive, sensitive, aware and appreciative of the emotional signals of others. </a:t>
            </a: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Service; Compassion; Benevolence:</a:t>
            </a:r>
            <a:r>
              <a:rPr lang="en-US" sz="1200" kern="1200" dirty="0">
                <a:solidFill>
                  <a:schemeClr val="tx1"/>
                </a:solidFill>
                <a:effectLst/>
                <a:latin typeface="+mn-lt"/>
                <a:ea typeface="+mn-ea"/>
                <a:cs typeface="+mn-cs"/>
              </a:rPr>
              <a:t> operating with a sense of contribution; aiding, helping, coaching and developing others; giving; operating constructively to contribute to the emotional states and benefits of others; recognizing needs, wants and desires; relating to alternative thoughts, perceptions and perspectives. </a:t>
            </a: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Holistic Communication:</a:t>
            </a:r>
            <a:r>
              <a:rPr lang="en-US" sz="1200" kern="1200" dirty="0">
                <a:solidFill>
                  <a:schemeClr val="tx1"/>
                </a:solidFill>
                <a:effectLst/>
                <a:latin typeface="+mn-lt"/>
                <a:ea typeface="+mn-ea"/>
                <a:cs typeface="+mn-cs"/>
              </a:rPr>
              <a:t> the abilities to effectively send and receive information including emotional content; listening; engaging and connecting with others; sending and receiving verbal and nonverbal signals constructively. </a:t>
            </a: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Situational Perceptual Awareness:</a:t>
            </a:r>
            <a:r>
              <a:rPr lang="en-US" sz="1200" kern="1200" dirty="0">
                <a:solidFill>
                  <a:schemeClr val="tx1"/>
                </a:solidFill>
                <a:effectLst/>
                <a:latin typeface="+mn-lt"/>
                <a:ea typeface="+mn-ea"/>
                <a:cs typeface="+mn-cs"/>
              </a:rPr>
              <a:t> recognizing and processing dynamic, shifting emotional data; communicating attention, focus, awareness and connection; adapting to situational variables and changes; understanding which factors count, how much and responding with reasonable behavior. </a:t>
            </a: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Interpersonal Development:</a:t>
            </a:r>
            <a:r>
              <a:rPr lang="en-US" sz="1200" kern="1200" dirty="0">
                <a:solidFill>
                  <a:schemeClr val="tx1"/>
                </a:solidFill>
                <a:effectLst/>
                <a:latin typeface="+mn-lt"/>
                <a:ea typeface="+mn-ea"/>
                <a:cs typeface="+mn-cs"/>
              </a:rPr>
              <a:t> growing and nurturing constructive connections; setting the tone for long term depth and breadth in relationships; working with quality in personal and professional relations; having resonance and rapport.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Remember - you’ll have an individual score in each of these factors so you can see very clearly which areas are leading to you greatest success and which are potentially contributing to limitations for you. </a:t>
            </a:r>
          </a:p>
          <a:p>
            <a:endParaRPr lang="en-US" dirty="0"/>
          </a:p>
        </p:txBody>
      </p:sp>
      <p:sp>
        <p:nvSpPr>
          <p:cNvPr id="4" name="Slide Number Placeholder 3"/>
          <p:cNvSpPr>
            <a:spLocks noGrp="1"/>
          </p:cNvSpPr>
          <p:nvPr>
            <p:ph type="sldNum" sz="quarter" idx="10"/>
          </p:nvPr>
        </p:nvSpPr>
        <p:spPr/>
        <p:txBody>
          <a:bodyPr/>
          <a:lstStyle/>
          <a:p>
            <a:fld id="{7A5214C0-E589-40E3-8BEF-641C361C39F8}" type="slidenum">
              <a:rPr lang="en-US" smtClean="0"/>
              <a:t>32</a:t>
            </a:fld>
            <a:endParaRPr lang="en-US"/>
          </a:p>
        </p:txBody>
      </p:sp>
    </p:spTree>
    <p:extLst>
      <p:ext uri="{BB962C8B-B14F-4D97-AF65-F5344CB8AC3E}">
        <p14:creationId xmlns:p14="http://schemas.microsoft.com/office/powerpoint/2010/main" val="191276355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Review slide</a:t>
            </a:r>
          </a:p>
        </p:txBody>
      </p:sp>
      <p:sp>
        <p:nvSpPr>
          <p:cNvPr id="4" name="Slide Number Placeholder 3"/>
          <p:cNvSpPr>
            <a:spLocks noGrp="1"/>
          </p:cNvSpPr>
          <p:nvPr>
            <p:ph type="sldNum" sz="quarter" idx="10"/>
          </p:nvPr>
        </p:nvSpPr>
        <p:spPr/>
        <p:txBody>
          <a:bodyPr/>
          <a:lstStyle/>
          <a:p>
            <a:fld id="{7A5214C0-E589-40E3-8BEF-641C361C39F8}" type="slidenum">
              <a:rPr lang="en-US" smtClean="0"/>
              <a:t>33</a:t>
            </a:fld>
            <a:endParaRPr lang="en-US"/>
          </a:p>
        </p:txBody>
      </p:sp>
    </p:spTree>
    <p:extLst>
      <p:ext uri="{BB962C8B-B14F-4D97-AF65-F5344CB8AC3E}">
        <p14:creationId xmlns:p14="http://schemas.microsoft.com/office/powerpoint/2010/main" val="298288288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A5214C0-E589-40E3-8BEF-641C361C39F8}" type="slidenum">
              <a:rPr lang="en-US" smtClean="0"/>
              <a:t>34</a:t>
            </a:fld>
            <a:endParaRPr lang="en-US"/>
          </a:p>
        </p:txBody>
      </p:sp>
    </p:spTree>
    <p:extLst>
      <p:ext uri="{BB962C8B-B14F-4D97-AF65-F5344CB8AC3E}">
        <p14:creationId xmlns:p14="http://schemas.microsoft.com/office/powerpoint/2010/main" val="180334584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fontAlgn="base"/>
            <a:r>
              <a:rPr lang="en-US" sz="1200" b="0" kern="1200" dirty="0">
                <a:solidFill>
                  <a:schemeClr val="tx1"/>
                </a:solidFill>
                <a:effectLst/>
                <a:latin typeface="+mn-lt"/>
                <a:ea typeface="+mn-ea"/>
                <a:cs typeface="+mn-cs"/>
              </a:rPr>
              <a:t>Factors include:</a:t>
            </a:r>
            <a:r>
              <a:rPr lang="en-US" sz="1200" b="0" kern="1200" baseline="0" dirty="0">
                <a:solidFill>
                  <a:schemeClr val="tx1"/>
                </a:solidFill>
                <a:effectLst/>
                <a:latin typeface="+mn-lt"/>
                <a:ea typeface="+mn-ea"/>
                <a:cs typeface="+mn-cs"/>
              </a:rPr>
              <a:t> </a:t>
            </a:r>
            <a:r>
              <a:rPr lang="en-US" sz="1200" b="0" u="none" strike="noStrike" kern="1200" dirty="0">
                <a:solidFill>
                  <a:schemeClr val="tx1"/>
                </a:solidFill>
                <a:effectLst/>
                <a:latin typeface="+mn-lt"/>
                <a:ea typeface="+mn-ea"/>
                <a:cs typeface="+mn-cs"/>
              </a:rPr>
              <a:t>Restraint, Discipline, Control, Resolve, Direction/purpose, Emotional management, Flexibility, Enthusiasm/excitement </a:t>
            </a:r>
          </a:p>
          <a:p>
            <a:pPr lvl="0" fontAlgn="base"/>
            <a:endParaRPr lang="en-US" sz="1200" b="0" u="none" strike="noStrike" kern="1200" dirty="0">
              <a:solidFill>
                <a:schemeClr val="tx1"/>
              </a:solidFill>
              <a:effectLst/>
              <a:latin typeface="+mn-lt"/>
              <a:ea typeface="+mn-ea"/>
              <a:cs typeface="+mn-cs"/>
            </a:endParaRPr>
          </a:p>
          <a:p>
            <a:pPr lvl="0" fontAlgn="base"/>
            <a:r>
              <a:rPr lang="en-US" sz="1200" kern="1200" dirty="0">
                <a:solidFill>
                  <a:schemeClr val="tx1"/>
                </a:solidFill>
                <a:effectLst/>
                <a:latin typeface="+mn-lt"/>
                <a:ea typeface="+mn-ea"/>
                <a:cs typeface="+mn-cs"/>
              </a:rPr>
              <a:t>Satisfaction, happiness and contentment are results of self management. </a:t>
            </a:r>
            <a:endParaRPr lang="en-US" sz="1200" b="0" u="none" strike="noStrike" kern="1200" dirty="0">
              <a:solidFill>
                <a:schemeClr val="tx1"/>
              </a:solidFill>
              <a:effectLst/>
              <a:latin typeface="+mn-lt"/>
              <a:ea typeface="+mn-ea"/>
              <a:cs typeface="+mn-cs"/>
            </a:endParaRPr>
          </a:p>
          <a:p>
            <a:pPr lvl="0" fontAlgn="base"/>
            <a:endParaRPr lang="en-US" sz="1200" b="0" u="none" strike="noStrike"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Self Control; Discipline: </a:t>
            </a:r>
            <a:r>
              <a:rPr lang="en-US" sz="1200" kern="1200" dirty="0">
                <a:solidFill>
                  <a:schemeClr val="tx1"/>
                </a:solidFill>
                <a:effectLst/>
                <a:latin typeface="+mn-lt"/>
                <a:ea typeface="+mn-ea"/>
                <a:cs typeface="+mn-cs"/>
              </a:rPr>
              <a:t>effectively handling impulses; maintaining composure while experiencing stressful, trying emotions; managing preparation and performance; actively choosing paths; self directing; the ability to emotionally persist to achieve strategic objectives. </a:t>
            </a: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Goal  Directed Performance; Targeted Action:</a:t>
            </a:r>
            <a:r>
              <a:rPr lang="en-US" sz="1200" kern="1200" dirty="0">
                <a:solidFill>
                  <a:schemeClr val="tx1"/>
                </a:solidFill>
                <a:effectLst/>
                <a:latin typeface="+mn-lt"/>
                <a:ea typeface="+mn-ea"/>
                <a:cs typeface="+mn-cs"/>
              </a:rPr>
              <a:t> focus to achieve long term desired goals; emotional tenacity and persistence; drive to choose challenging objectives and assume acceptable risk; staying the course to completion; resilience in the face of obstacles and setbacks; seizing opportunities. </a:t>
            </a: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Integrity; Trustworthiness: </a:t>
            </a:r>
            <a:r>
              <a:rPr lang="en-US" sz="1200" kern="1200" dirty="0">
                <a:solidFill>
                  <a:schemeClr val="tx1"/>
                </a:solidFill>
                <a:effectLst/>
                <a:latin typeface="+mn-lt"/>
                <a:ea typeface="+mn-ea"/>
                <a:cs typeface="+mn-cs"/>
              </a:rPr>
              <a:t>the ability to work with conscience, ethics and integrity; operating with personal standards, principles and values; being dependable, reliable and authentic; keeping promises and assuming personal responsibility. </a:t>
            </a: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Motivation, Positive Psychology; Initiative:</a:t>
            </a:r>
            <a:r>
              <a:rPr lang="en-US" sz="1200" kern="1200" dirty="0">
                <a:solidFill>
                  <a:schemeClr val="tx1"/>
                </a:solidFill>
                <a:effectLst/>
                <a:latin typeface="+mn-lt"/>
                <a:ea typeface="+mn-ea"/>
                <a:cs typeface="+mn-cs"/>
              </a:rPr>
              <a:t> self energizing; the ability to be mentally and emotionally engaged; attitude; passion; choosing cause and effect feelings; being responsible for personal success; acting and choosing feelings in accordance with positive emotions, optimism and constructive feelings; limiting negative emotions, patterns and spirals. </a:t>
            </a: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Creativity, Agility, Flexibility; Adaptability:  </a:t>
            </a:r>
            <a:r>
              <a:rPr lang="en-US" sz="1200" kern="1200" dirty="0">
                <a:solidFill>
                  <a:schemeClr val="tx1"/>
                </a:solidFill>
                <a:effectLst/>
                <a:latin typeface="+mn-lt"/>
                <a:ea typeface="+mn-ea"/>
                <a:cs typeface="+mn-cs"/>
              </a:rPr>
              <a:t>coping with change, transition and development; adjusting to situations, relationships and feelings; handling curiosity and imagination to create, discover and explore opportunities; innovation for progress; cognitive and emotional shifts to augment and manage change; the abilities to problem solve and 'think outside the box.’ </a:t>
            </a:r>
          </a:p>
          <a:p>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Remember - you’ll have an individual score in each of these factors so you can see very clearly which areas are leading to you greatest success and which are potentially contributing to limitations for you. </a:t>
            </a:r>
          </a:p>
          <a:p>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7A5214C0-E589-40E3-8BEF-641C361C39F8}" type="slidenum">
              <a:rPr lang="en-US" smtClean="0"/>
              <a:t>35</a:t>
            </a:fld>
            <a:endParaRPr lang="en-US"/>
          </a:p>
        </p:txBody>
      </p:sp>
    </p:spTree>
    <p:extLst>
      <p:ext uri="{BB962C8B-B14F-4D97-AF65-F5344CB8AC3E}">
        <p14:creationId xmlns:p14="http://schemas.microsoft.com/office/powerpoint/2010/main" val="364344039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Review Slide</a:t>
            </a:r>
          </a:p>
        </p:txBody>
      </p:sp>
      <p:sp>
        <p:nvSpPr>
          <p:cNvPr id="4" name="Slide Number Placeholder 3"/>
          <p:cNvSpPr>
            <a:spLocks noGrp="1"/>
          </p:cNvSpPr>
          <p:nvPr>
            <p:ph type="sldNum" sz="quarter" idx="10"/>
          </p:nvPr>
        </p:nvSpPr>
        <p:spPr/>
        <p:txBody>
          <a:bodyPr/>
          <a:lstStyle/>
          <a:p>
            <a:fld id="{7A5214C0-E589-40E3-8BEF-641C361C39F8}" type="slidenum">
              <a:rPr lang="en-US" smtClean="0"/>
              <a:t>36</a:t>
            </a:fld>
            <a:endParaRPr lang="en-US"/>
          </a:p>
        </p:txBody>
      </p:sp>
    </p:spTree>
    <p:extLst>
      <p:ext uri="{BB962C8B-B14F-4D97-AF65-F5344CB8AC3E}">
        <p14:creationId xmlns:p14="http://schemas.microsoft.com/office/powerpoint/2010/main" val="196197509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A5214C0-E589-40E3-8BEF-641C361C39F8}" type="slidenum">
              <a:rPr lang="en-US" smtClean="0"/>
              <a:t>37</a:t>
            </a:fld>
            <a:endParaRPr lang="en-US"/>
          </a:p>
        </p:txBody>
      </p:sp>
    </p:spTree>
    <p:extLst>
      <p:ext uri="{BB962C8B-B14F-4D97-AF65-F5344CB8AC3E}">
        <p14:creationId xmlns:p14="http://schemas.microsoft.com/office/powerpoint/2010/main" val="289433503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Factors include: </a:t>
            </a:r>
            <a:r>
              <a:rPr lang="en-US" sz="1200" b="0" u="none" strike="noStrike" kern="1200" dirty="0">
                <a:solidFill>
                  <a:schemeClr val="tx1"/>
                </a:solidFill>
                <a:effectLst/>
                <a:latin typeface="+mn-lt"/>
                <a:ea typeface="+mn-ea"/>
                <a:cs typeface="+mn-cs"/>
              </a:rPr>
              <a:t>Directing, Encouragement, Building friendships, Supporting, Social poise, Warmth, Team results, Collaboration </a:t>
            </a:r>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endParaRPr lang="en-US" dirty="0"/>
          </a:p>
          <a:p>
            <a:r>
              <a:rPr lang="en-US" sz="1200" b="1" kern="1200" dirty="0">
                <a:solidFill>
                  <a:schemeClr val="tx1"/>
                </a:solidFill>
                <a:effectLst/>
                <a:latin typeface="+mn-lt"/>
                <a:ea typeface="+mn-ea"/>
                <a:cs typeface="+mn-cs"/>
              </a:rPr>
              <a:t>Developing Relationships; Getting Along with Others: </a:t>
            </a:r>
            <a:r>
              <a:rPr lang="en-US" sz="1200" kern="1200" dirty="0">
                <a:solidFill>
                  <a:schemeClr val="tx1"/>
                </a:solidFill>
                <a:effectLst/>
                <a:latin typeface="+mn-lt"/>
                <a:ea typeface="+mn-ea"/>
                <a:cs typeface="+mn-cs"/>
              </a:rPr>
              <a:t>cultivating, nurturing and maintaining long term personal and professional relationships; having quality connections and friendships. </a:t>
            </a: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Leadership and Influence: </a:t>
            </a:r>
            <a:r>
              <a:rPr lang="en-US" sz="1200" kern="1200" dirty="0">
                <a:solidFill>
                  <a:schemeClr val="tx1"/>
                </a:solidFill>
                <a:effectLst/>
                <a:latin typeface="+mn-lt"/>
                <a:ea typeface="+mn-ea"/>
                <a:cs typeface="+mn-cs"/>
              </a:rPr>
              <a:t>operating with warmth, likability, presence, charisma, and approachability; paying attention and focusing on results; being involved, engaging, passionate and powerful; showing deliberate persuasion; delivering solutions and success to others and to groups; partnering for targeted outcomes. </a:t>
            </a: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Change Catalyst and Response: </a:t>
            </a:r>
            <a:r>
              <a:rPr lang="en-US" sz="1200" kern="1200" dirty="0">
                <a:solidFill>
                  <a:schemeClr val="tx1"/>
                </a:solidFill>
                <a:effectLst/>
                <a:latin typeface="+mn-lt"/>
                <a:ea typeface="+mn-ea"/>
                <a:cs typeface="+mn-cs"/>
              </a:rPr>
              <a:t>recognizing the need for change and championing action; develop interpersonal skills and abilities; initiating growth and progress on individual, team and organizational levels; facilitating maturity and success. Focusing on eustress and positive outcomes. </a:t>
            </a: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Negotiation and Conflict Management: </a:t>
            </a:r>
            <a:r>
              <a:rPr lang="en-US" sz="1200" kern="1200" dirty="0">
                <a:solidFill>
                  <a:schemeClr val="tx1"/>
                </a:solidFill>
                <a:effectLst/>
                <a:latin typeface="+mn-lt"/>
                <a:ea typeface="+mn-ea"/>
                <a:cs typeface="+mn-cs"/>
              </a:rPr>
              <a:t>bargains with abundance thinking for mutual gains; copes with conflict through positive proactive and reactive techniques; effectively deals with difficult people and situations; creates unity, balance and gain. </a:t>
            </a: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Teamwork and Collaboration: </a:t>
            </a:r>
            <a:r>
              <a:rPr lang="en-US" sz="1200" kern="1200" dirty="0">
                <a:solidFill>
                  <a:schemeClr val="tx1"/>
                </a:solidFill>
                <a:effectLst/>
                <a:latin typeface="+mn-lt"/>
                <a:ea typeface="+mn-ea"/>
                <a:cs typeface="+mn-cs"/>
              </a:rPr>
              <a:t>builds bonds; transforms groups into teams; fosters unified, engaged effort; generates collaboration, cooperation, participation and high quality results; nurtures spirit de corps and the ability to develop synergy. Interpersonal emotional effectiveness. </a:t>
            </a:r>
          </a:p>
          <a:p>
            <a:endParaRPr lang="en-US" sz="1200" kern="1200" dirty="0">
              <a:solidFill>
                <a:schemeClr val="tx1"/>
              </a:solidFill>
              <a:effectLst/>
              <a:latin typeface="+mn-lt"/>
              <a:ea typeface="+mn-ea"/>
              <a:cs typeface="+mn-cs"/>
            </a:endParaRPr>
          </a:p>
          <a:p>
            <a:endParaRPr lang="en-US" sz="1200" kern="120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7A5214C0-E589-40E3-8BEF-641C361C39F8}" type="slidenum">
              <a:rPr lang="en-US" smtClean="0"/>
              <a:t>38</a:t>
            </a:fld>
            <a:endParaRPr lang="en-US"/>
          </a:p>
        </p:txBody>
      </p:sp>
    </p:spTree>
    <p:extLst>
      <p:ext uri="{BB962C8B-B14F-4D97-AF65-F5344CB8AC3E}">
        <p14:creationId xmlns:p14="http://schemas.microsoft.com/office/powerpoint/2010/main" val="90768526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Review slide</a:t>
            </a:r>
          </a:p>
        </p:txBody>
      </p:sp>
      <p:sp>
        <p:nvSpPr>
          <p:cNvPr id="4" name="Slide Number Placeholder 3"/>
          <p:cNvSpPr>
            <a:spLocks noGrp="1"/>
          </p:cNvSpPr>
          <p:nvPr>
            <p:ph type="sldNum" sz="quarter" idx="10"/>
          </p:nvPr>
        </p:nvSpPr>
        <p:spPr/>
        <p:txBody>
          <a:bodyPr/>
          <a:lstStyle/>
          <a:p>
            <a:fld id="{7A5214C0-E589-40E3-8BEF-641C361C39F8}" type="slidenum">
              <a:rPr lang="en-US" smtClean="0"/>
              <a:t>39</a:t>
            </a:fld>
            <a:endParaRPr lang="en-US"/>
          </a:p>
        </p:txBody>
      </p:sp>
    </p:spTree>
    <p:extLst>
      <p:ext uri="{BB962C8B-B14F-4D97-AF65-F5344CB8AC3E}">
        <p14:creationId xmlns:p14="http://schemas.microsoft.com/office/powerpoint/2010/main" val="85208517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A5214C0-E589-40E3-8BEF-641C361C39F8}" type="slidenum">
              <a:rPr lang="en-US" smtClean="0"/>
              <a:t>40</a:t>
            </a:fld>
            <a:endParaRPr lang="en-US"/>
          </a:p>
        </p:txBody>
      </p:sp>
    </p:spTree>
    <p:extLst>
      <p:ext uri="{BB962C8B-B14F-4D97-AF65-F5344CB8AC3E}">
        <p14:creationId xmlns:p14="http://schemas.microsoft.com/office/powerpoint/2010/main" val="289406628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a:t>
            </a:r>
            <a:r>
              <a:rPr lang="en-US" baseline="0" dirty="0"/>
              <a:t> can be done in several ways like: </a:t>
            </a:r>
            <a:br>
              <a:rPr lang="en-US" baseline="0" dirty="0"/>
            </a:br>
            <a:r>
              <a:rPr lang="en-US" baseline="0" dirty="0"/>
              <a:t> </a:t>
            </a:r>
          </a:p>
          <a:p>
            <a:pPr marL="228600" indent="-228600">
              <a:buAutoNum type="arabicPeriod"/>
            </a:pPr>
            <a:r>
              <a:rPr lang="en-US" baseline="0" dirty="0"/>
              <a:t>assign each of the 4 quotients to groups, and have that group outline and defend why their quotient is the most important </a:t>
            </a:r>
          </a:p>
          <a:p>
            <a:pPr marL="0" indent="0">
              <a:buNone/>
            </a:pPr>
            <a:endParaRPr lang="en-US" baseline="0" dirty="0"/>
          </a:p>
          <a:p>
            <a:pPr marL="0" indent="0">
              <a:buNone/>
            </a:pPr>
            <a:r>
              <a:rPr lang="en-US" baseline="0" dirty="0"/>
              <a:t>OR</a:t>
            </a:r>
            <a:br>
              <a:rPr lang="en-US" baseline="0" dirty="0"/>
            </a:br>
            <a:endParaRPr lang="en-US" baseline="0" dirty="0"/>
          </a:p>
          <a:p>
            <a:pPr marL="0" indent="0">
              <a:buNone/>
            </a:pPr>
            <a:r>
              <a:rPr lang="en-US" baseline="0" dirty="0"/>
              <a:t>2. As the whole or table group to debate/discuss which of the 4 is most important and why?</a:t>
            </a:r>
          </a:p>
          <a:p>
            <a:pPr marL="0" indent="0">
              <a:buNone/>
            </a:pPr>
            <a:endParaRPr lang="en-US" baseline="0" dirty="0"/>
          </a:p>
          <a:p>
            <a:pPr marL="0" indent="0">
              <a:buNone/>
            </a:pPr>
            <a:r>
              <a:rPr lang="en-US" baseline="0" dirty="0"/>
              <a:t>Allow time for sharing. </a:t>
            </a:r>
            <a:endParaRPr lang="en-US" dirty="0"/>
          </a:p>
        </p:txBody>
      </p:sp>
      <p:sp>
        <p:nvSpPr>
          <p:cNvPr id="4" name="Slide Number Placeholder 3"/>
          <p:cNvSpPr>
            <a:spLocks noGrp="1"/>
          </p:cNvSpPr>
          <p:nvPr>
            <p:ph type="sldNum" sz="quarter" idx="10"/>
          </p:nvPr>
        </p:nvSpPr>
        <p:spPr/>
        <p:txBody>
          <a:bodyPr/>
          <a:lstStyle/>
          <a:p>
            <a:fld id="{DDF69298-E744-459C-8DE6-6299D28C9775}" type="slidenum">
              <a:rPr lang="en-US" smtClean="0"/>
              <a:pPr/>
              <a:t>41</a:t>
            </a:fld>
            <a:endParaRPr lang="en-US" dirty="0"/>
          </a:p>
        </p:txBody>
      </p:sp>
    </p:spTree>
    <p:extLst>
      <p:ext uri="{BB962C8B-B14F-4D97-AF65-F5344CB8AC3E}">
        <p14:creationId xmlns:p14="http://schemas.microsoft.com/office/powerpoint/2010/main" val="8960551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DISC report measures two different parts of our behavioral style – the Natural and the Adapted. </a:t>
            </a:r>
          </a:p>
          <a:p>
            <a:endParaRPr lang="en-US" dirty="0"/>
          </a:p>
          <a:p>
            <a:r>
              <a:rPr lang="en-US" dirty="0"/>
              <a:t>Review slide</a:t>
            </a:r>
          </a:p>
        </p:txBody>
      </p:sp>
      <p:sp>
        <p:nvSpPr>
          <p:cNvPr id="4" name="Slide Number Placeholder 3"/>
          <p:cNvSpPr>
            <a:spLocks noGrp="1"/>
          </p:cNvSpPr>
          <p:nvPr>
            <p:ph type="sldNum" sz="quarter" idx="10"/>
          </p:nvPr>
        </p:nvSpPr>
        <p:spPr/>
        <p:txBody>
          <a:bodyPr/>
          <a:lstStyle/>
          <a:p>
            <a:fld id="{E6C04D1B-1A03-487A-A352-15DDAAD8FEF6}" type="slidenum">
              <a:rPr lang="en-US" smtClean="0"/>
              <a:t>5</a:t>
            </a:fld>
            <a:endParaRPr lang="en-US"/>
          </a:p>
        </p:txBody>
      </p:sp>
    </p:spTree>
    <p:extLst>
      <p:ext uri="{BB962C8B-B14F-4D97-AF65-F5344CB8AC3E}">
        <p14:creationId xmlns:p14="http://schemas.microsoft.com/office/powerpoint/2010/main" val="117314298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Review reports as desired</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A5214C0-E589-40E3-8BEF-641C361C39F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7356016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look a little deeper at how the ideas of DISC and EIQ come together. </a:t>
            </a:r>
          </a:p>
        </p:txBody>
      </p:sp>
      <p:sp>
        <p:nvSpPr>
          <p:cNvPr id="4" name="Slide Number Placeholder 3"/>
          <p:cNvSpPr>
            <a:spLocks noGrp="1"/>
          </p:cNvSpPr>
          <p:nvPr>
            <p:ph type="sldNum" sz="quarter" idx="10"/>
          </p:nvPr>
        </p:nvSpPr>
        <p:spPr/>
        <p:txBody>
          <a:bodyPr/>
          <a:lstStyle/>
          <a:p>
            <a:fld id="{E6C04D1B-1A03-487A-A352-15DDAAD8FEF6}" type="slidenum">
              <a:rPr lang="en-US" smtClean="0"/>
              <a:t>43</a:t>
            </a:fld>
            <a:endParaRPr lang="en-US"/>
          </a:p>
        </p:txBody>
      </p:sp>
    </p:spTree>
    <p:extLst>
      <p:ext uri="{BB962C8B-B14F-4D97-AF65-F5344CB8AC3E}">
        <p14:creationId xmlns:p14="http://schemas.microsoft.com/office/powerpoint/2010/main" val="85343621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Review slide</a:t>
            </a:r>
          </a:p>
        </p:txBody>
      </p:sp>
      <p:sp>
        <p:nvSpPr>
          <p:cNvPr id="4" name="Slide Number Placeholder 3"/>
          <p:cNvSpPr>
            <a:spLocks noGrp="1"/>
          </p:cNvSpPr>
          <p:nvPr>
            <p:ph type="sldNum" sz="quarter" idx="10"/>
          </p:nvPr>
        </p:nvSpPr>
        <p:spPr/>
        <p:txBody>
          <a:bodyPr/>
          <a:lstStyle/>
          <a:p>
            <a:fld id="{E6C04D1B-1A03-487A-A352-15DDAAD8FEF6}" type="slidenum">
              <a:rPr lang="en-US" smtClean="0"/>
              <a:t>44</a:t>
            </a:fld>
            <a:endParaRPr lang="en-US"/>
          </a:p>
        </p:txBody>
      </p:sp>
    </p:spTree>
    <p:extLst>
      <p:ext uri="{BB962C8B-B14F-4D97-AF65-F5344CB8AC3E}">
        <p14:creationId xmlns:p14="http://schemas.microsoft.com/office/powerpoint/2010/main" val="154154668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table shows us what we would expect scores to look like for each of the sub-categories, based on each DISC style. You can use this to evaluate yourself in comparison, but also and more importantly, look at how you can use this information to grow your capability and attentiveness in each of the areas to be sure your expression of DISC is as you intend. </a:t>
            </a:r>
          </a:p>
          <a:p>
            <a:endParaRPr lang="en-US" dirty="0"/>
          </a:p>
          <a:p>
            <a:r>
              <a:rPr lang="en-US" dirty="0"/>
              <a:t>Self-Recognition </a:t>
            </a:r>
            <a:r>
              <a:rPr lang="en-US" dirty="0" err="1"/>
              <a:t>subscores</a:t>
            </a:r>
            <a:endParaRPr lang="en-US" dirty="0"/>
          </a:p>
        </p:txBody>
      </p:sp>
      <p:sp>
        <p:nvSpPr>
          <p:cNvPr id="4" name="Slide Number Placeholder 3"/>
          <p:cNvSpPr>
            <a:spLocks noGrp="1"/>
          </p:cNvSpPr>
          <p:nvPr>
            <p:ph type="sldNum" sz="quarter" idx="10"/>
          </p:nvPr>
        </p:nvSpPr>
        <p:spPr/>
        <p:txBody>
          <a:bodyPr/>
          <a:lstStyle/>
          <a:p>
            <a:fld id="{E6C04D1B-1A03-487A-A352-15DDAAD8FEF6}" type="slidenum">
              <a:rPr lang="en-US" smtClean="0"/>
              <a:t>45</a:t>
            </a:fld>
            <a:endParaRPr lang="en-US"/>
          </a:p>
        </p:txBody>
      </p:sp>
    </p:spTree>
    <p:extLst>
      <p:ext uri="{BB962C8B-B14F-4D97-AF65-F5344CB8AC3E}">
        <p14:creationId xmlns:p14="http://schemas.microsoft.com/office/powerpoint/2010/main" val="221282972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table shows us what we would expect scores to look like for each of the sub-categories, based on each DISC style. You can use this to evaluate yourself in comparison, but also and more importantly, look at how you can use this information to grow your capability and attentiveness in each of the areas to be sure your expression of DISC is as you intend. </a:t>
            </a:r>
          </a:p>
          <a:p>
            <a:endParaRPr lang="en-US" dirty="0"/>
          </a:p>
          <a:p>
            <a:endParaRPr lang="en-US" dirty="0"/>
          </a:p>
          <a:p>
            <a:r>
              <a:rPr lang="en-US" dirty="0"/>
              <a:t>Social Recognition </a:t>
            </a:r>
            <a:r>
              <a:rPr lang="en-US" dirty="0" err="1"/>
              <a:t>subscores</a:t>
            </a:r>
            <a:endParaRPr lang="en-US" dirty="0"/>
          </a:p>
        </p:txBody>
      </p:sp>
      <p:sp>
        <p:nvSpPr>
          <p:cNvPr id="4" name="Slide Number Placeholder 3"/>
          <p:cNvSpPr>
            <a:spLocks noGrp="1"/>
          </p:cNvSpPr>
          <p:nvPr>
            <p:ph type="sldNum" sz="quarter" idx="10"/>
          </p:nvPr>
        </p:nvSpPr>
        <p:spPr/>
        <p:txBody>
          <a:bodyPr/>
          <a:lstStyle/>
          <a:p>
            <a:fld id="{E6C04D1B-1A03-487A-A352-15DDAAD8FEF6}" type="slidenum">
              <a:rPr lang="en-US" smtClean="0"/>
              <a:t>46</a:t>
            </a:fld>
            <a:endParaRPr lang="en-US"/>
          </a:p>
        </p:txBody>
      </p:sp>
    </p:spTree>
    <p:extLst>
      <p:ext uri="{BB962C8B-B14F-4D97-AF65-F5344CB8AC3E}">
        <p14:creationId xmlns:p14="http://schemas.microsoft.com/office/powerpoint/2010/main" val="327415474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table shows us what we would expect scores to look like for each of the sub-categories, based on each DISC style. You can use this to evaluate yourself in comparison, but also and more importantly, look at how you can use this information to grow your capability and attentiveness in each of the areas to be sure your expression of DISC is as you intend. </a:t>
            </a:r>
          </a:p>
          <a:p>
            <a:endParaRPr lang="en-US" dirty="0"/>
          </a:p>
          <a:p>
            <a:r>
              <a:rPr lang="en-US" dirty="0"/>
              <a:t>Self Management </a:t>
            </a:r>
            <a:r>
              <a:rPr lang="en-US" dirty="0" err="1"/>
              <a:t>subscores</a:t>
            </a:r>
            <a:endParaRPr lang="en-US" dirty="0"/>
          </a:p>
        </p:txBody>
      </p:sp>
      <p:sp>
        <p:nvSpPr>
          <p:cNvPr id="4" name="Slide Number Placeholder 3"/>
          <p:cNvSpPr>
            <a:spLocks noGrp="1"/>
          </p:cNvSpPr>
          <p:nvPr>
            <p:ph type="sldNum" sz="quarter" idx="10"/>
          </p:nvPr>
        </p:nvSpPr>
        <p:spPr/>
        <p:txBody>
          <a:bodyPr/>
          <a:lstStyle/>
          <a:p>
            <a:fld id="{E6C04D1B-1A03-487A-A352-15DDAAD8FEF6}" type="slidenum">
              <a:rPr lang="en-US" smtClean="0"/>
              <a:t>47</a:t>
            </a:fld>
            <a:endParaRPr lang="en-US"/>
          </a:p>
        </p:txBody>
      </p:sp>
    </p:spTree>
    <p:extLst>
      <p:ext uri="{BB962C8B-B14F-4D97-AF65-F5344CB8AC3E}">
        <p14:creationId xmlns:p14="http://schemas.microsoft.com/office/powerpoint/2010/main" val="106104786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table shows us what we would expect scores to look like for each of the sub-categories, based on each DISC style. You can use this to evaluate yourself in comparison, but also and more importantly, look at how you can use this information to grow your capability and attentiveness in each of the areas to be sure your expression of DISC is as you intend. </a:t>
            </a:r>
          </a:p>
          <a:p>
            <a:endParaRPr lang="en-US" dirty="0"/>
          </a:p>
          <a:p>
            <a:endParaRPr lang="en-US" dirty="0"/>
          </a:p>
          <a:p>
            <a:r>
              <a:rPr lang="en-US" dirty="0"/>
              <a:t>Social Management </a:t>
            </a:r>
            <a:r>
              <a:rPr lang="en-US" dirty="0" err="1"/>
              <a:t>Subscores</a:t>
            </a:r>
            <a:endParaRPr lang="en-US" dirty="0"/>
          </a:p>
        </p:txBody>
      </p:sp>
      <p:sp>
        <p:nvSpPr>
          <p:cNvPr id="4" name="Slide Number Placeholder 3"/>
          <p:cNvSpPr>
            <a:spLocks noGrp="1"/>
          </p:cNvSpPr>
          <p:nvPr>
            <p:ph type="sldNum" sz="quarter" idx="10"/>
          </p:nvPr>
        </p:nvSpPr>
        <p:spPr/>
        <p:txBody>
          <a:bodyPr/>
          <a:lstStyle/>
          <a:p>
            <a:fld id="{E6C04D1B-1A03-487A-A352-15DDAAD8FEF6}" type="slidenum">
              <a:rPr lang="en-US" smtClean="0"/>
              <a:t>48</a:t>
            </a:fld>
            <a:endParaRPr lang="en-US"/>
          </a:p>
        </p:txBody>
      </p:sp>
    </p:spTree>
    <p:extLst>
      <p:ext uri="{BB962C8B-B14F-4D97-AF65-F5344CB8AC3E}">
        <p14:creationId xmlns:p14="http://schemas.microsoft.com/office/powerpoint/2010/main" val="243104030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200" dirty="0">
                <a:solidFill>
                  <a:schemeClr val="bg1"/>
                </a:solidFill>
              </a:rPr>
              <a:t>While DISC is easy to apply and see immediate results and changes in our interactions, remember that building emotional intelligence takes practice! </a:t>
            </a:r>
          </a:p>
          <a:p>
            <a:pPr marL="0" indent="0">
              <a:buNone/>
            </a:pPr>
            <a:r>
              <a:rPr lang="en-US" sz="1200" dirty="0">
                <a:solidFill>
                  <a:schemeClr val="bg1"/>
                </a:solidFill>
              </a:rPr>
              <a:t>Take it one day at a time, and focus on small changes that you can sustain to strengthen your EIQ. You will see changes, though they may be gradual. Stick with it, and know that your learning and practice is a continual growth process.</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A5214C0-E589-40E3-8BEF-641C361C39F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614318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four styles that make up DISC: D – Dominance I – Influence S – Steadiness C – Conscientious While there are four primary styles most people are a blend of styles. Each style is characterized by specific areas of focus and specific behavioral tendencies.</a:t>
            </a:r>
          </a:p>
          <a:p>
            <a:endParaRPr lang="en-US" dirty="0"/>
          </a:p>
          <a:p>
            <a:r>
              <a:rPr lang="en-US" dirty="0"/>
              <a:t>Let’s look first at the areas of focus: D = Dominance How people address Problems and Challenges. I = Influence How people handle situations involving People and Contacts. S = Steadiness How people demonstrate Pace and Consistency. C = Conscientiousness How people react to Procedure and Constraints. </a:t>
            </a:r>
          </a:p>
          <a:p>
            <a:endParaRPr lang="en-US" dirty="0"/>
          </a:p>
          <a:p>
            <a:r>
              <a:rPr lang="en-US" dirty="0"/>
              <a:t>Now let’s look at behavioral tendencies.</a:t>
            </a:r>
          </a:p>
        </p:txBody>
      </p:sp>
      <p:sp>
        <p:nvSpPr>
          <p:cNvPr id="4" name="Slide Number Placeholder 3"/>
          <p:cNvSpPr>
            <a:spLocks noGrp="1"/>
          </p:cNvSpPr>
          <p:nvPr>
            <p:ph type="sldNum" sz="quarter" idx="10"/>
          </p:nvPr>
        </p:nvSpPr>
        <p:spPr/>
        <p:txBody>
          <a:bodyPr/>
          <a:lstStyle/>
          <a:p>
            <a:fld id="{E6C04D1B-1A03-487A-A352-15DDAAD8FEF6}" type="slidenum">
              <a:rPr lang="en-US" smtClean="0"/>
              <a:t>6</a:t>
            </a:fld>
            <a:endParaRPr lang="en-US"/>
          </a:p>
        </p:txBody>
      </p:sp>
    </p:spTree>
    <p:extLst>
      <p:ext uri="{BB962C8B-B14F-4D97-AF65-F5344CB8AC3E}">
        <p14:creationId xmlns:p14="http://schemas.microsoft.com/office/powerpoint/2010/main" val="35821815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a:extLst>
              <a:ext uri="{FF2B5EF4-FFF2-40B4-BE49-F238E27FC236}">
                <a16:creationId xmlns:a16="http://schemas.microsoft.com/office/drawing/2014/main" id="{F540DA5F-1380-4838-8407-5075F6C0761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spcBef>
                <a:spcPct val="30000"/>
              </a:spcBef>
              <a:defRPr sz="1200">
                <a:solidFill>
                  <a:schemeClr val="tx1"/>
                </a:solidFill>
                <a:latin typeface="Arial" panose="020B0604020202020204" pitchFamily="34" charset="0"/>
                <a:ea typeface="MS PGothic" panose="020B0600070205080204" pitchFamily="34" charset="-128"/>
              </a:defRPr>
            </a:lvl1pPr>
            <a:lvl2pPr marL="712788" indent="-274638" defTabSz="928688">
              <a:spcBef>
                <a:spcPct val="30000"/>
              </a:spcBef>
              <a:defRPr sz="1200">
                <a:solidFill>
                  <a:schemeClr val="tx1"/>
                </a:solidFill>
                <a:latin typeface="Arial" panose="020B0604020202020204" pitchFamily="34" charset="0"/>
                <a:ea typeface="MS PGothic" panose="020B0600070205080204" pitchFamily="34" charset="-128"/>
              </a:defRPr>
            </a:lvl2pPr>
            <a:lvl3pPr marL="1098550" indent="-219075" defTabSz="928688">
              <a:spcBef>
                <a:spcPct val="30000"/>
              </a:spcBef>
              <a:defRPr sz="1200">
                <a:solidFill>
                  <a:schemeClr val="tx1"/>
                </a:solidFill>
                <a:latin typeface="Arial" panose="020B0604020202020204" pitchFamily="34" charset="0"/>
                <a:ea typeface="MS PGothic" panose="020B0600070205080204" pitchFamily="34" charset="-128"/>
              </a:defRPr>
            </a:lvl3pPr>
            <a:lvl4pPr marL="1538288" indent="-219075" defTabSz="928688">
              <a:spcBef>
                <a:spcPct val="30000"/>
              </a:spcBef>
              <a:defRPr sz="1200">
                <a:solidFill>
                  <a:schemeClr val="tx1"/>
                </a:solidFill>
                <a:latin typeface="Arial" panose="020B0604020202020204" pitchFamily="34" charset="0"/>
                <a:ea typeface="MS PGothic" panose="020B0600070205080204" pitchFamily="34" charset="-128"/>
              </a:defRPr>
            </a:lvl4pPr>
            <a:lvl5pPr marL="1976438" indent="-219075" defTabSz="928688">
              <a:spcBef>
                <a:spcPct val="30000"/>
              </a:spcBef>
              <a:defRPr sz="1200">
                <a:solidFill>
                  <a:schemeClr val="tx1"/>
                </a:solidFill>
                <a:latin typeface="Arial" panose="020B0604020202020204" pitchFamily="34" charset="0"/>
                <a:ea typeface="MS PGothic" panose="020B0600070205080204" pitchFamily="34" charset="-128"/>
              </a:defRPr>
            </a:lvl5pPr>
            <a:lvl6pPr marL="2433638" indent="-219075" defTabSz="928688"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890838" indent="-219075" defTabSz="928688"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348038" indent="-219075" defTabSz="928688"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05238" indent="-219075" defTabSz="928688"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marL="0" marR="0" lvl="0" indent="0" algn="r" defTabSz="928688" rtl="0" eaLnBrk="0" fontAlgn="base" latinLnBrk="0" hangingPunct="0">
              <a:lnSpc>
                <a:spcPct val="100000"/>
              </a:lnSpc>
              <a:spcBef>
                <a:spcPct val="0"/>
              </a:spcBef>
              <a:spcAft>
                <a:spcPct val="0"/>
              </a:spcAft>
              <a:buClrTx/>
              <a:buSzTx/>
              <a:buFontTx/>
              <a:buNone/>
              <a:tabLst/>
              <a:defRPr/>
            </a:pPr>
            <a:fld id="{5BD83FE9-E0FD-464F-A828-94D3D4F6FF26}" type="slidenum">
              <a:rPr kumimoji="0" lang="en-US" altLang="en-US" sz="1200" b="0" i="0" u="none" strike="noStrike" kern="1200" cap="none" spc="0" normalizeH="0" baseline="0" noProof="0" smtClean="0">
                <a:ln>
                  <a:noFill/>
                </a:ln>
                <a:solidFill>
                  <a:srgbClr val="000000"/>
                </a:solidFill>
                <a:effectLst/>
                <a:uLnTx/>
                <a:uFillTx/>
                <a:latin typeface="Arial" panose="020B0604020202020204" pitchFamily="34" charset="0"/>
                <a:ea typeface="MS PGothic" panose="020B0600070205080204" pitchFamily="34" charset="-128"/>
                <a:cs typeface="+mn-cs"/>
              </a:rPr>
              <a:pPr marL="0" marR="0" lvl="0" indent="0" algn="r" defTabSz="928688" rtl="0" eaLnBrk="0" fontAlgn="base" latinLnBrk="0" hangingPunct="0">
                <a:lnSpc>
                  <a:spcPct val="100000"/>
                </a:lnSpc>
                <a:spcBef>
                  <a:spcPct val="0"/>
                </a:spcBef>
                <a:spcAft>
                  <a:spcPct val="0"/>
                </a:spcAft>
                <a:buClrTx/>
                <a:buSzTx/>
                <a:buFontTx/>
                <a:buNone/>
                <a:tabLst/>
                <a:defRPr/>
              </a:pPr>
              <a:t>7</a:t>
            </a:fld>
            <a:endPar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19459" name="Rectangle 2">
            <a:extLst>
              <a:ext uri="{FF2B5EF4-FFF2-40B4-BE49-F238E27FC236}">
                <a16:creationId xmlns:a16="http://schemas.microsoft.com/office/drawing/2014/main" id="{9FBF5D9B-8163-4947-992F-9972C9384E78}"/>
              </a:ext>
            </a:extLst>
          </p:cNvPr>
          <p:cNvSpPr>
            <a:spLocks noGrp="1" noChangeArrowheads="1"/>
          </p:cNvSpPr>
          <p:nvPr>
            <p:ph type="body" idx="1"/>
          </p:nvPr>
        </p:nvSpPr>
        <p:spPr>
          <a:xfrm>
            <a:off x="927100" y="4422775"/>
            <a:ext cx="5100638" cy="41878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963" tIns="45174" rIns="91963" bIns="45174"/>
          <a:lstStyle/>
          <a:p>
            <a:pPr eaLnBrk="1" hangingPunct="1"/>
            <a:r>
              <a:rPr lang="en-US" dirty="0"/>
              <a:t>Behavioral tendencies are measured through directness and openness. </a:t>
            </a:r>
          </a:p>
          <a:p>
            <a:pPr eaLnBrk="1" hangingPunct="1"/>
            <a:endParaRPr lang="en-US" dirty="0"/>
          </a:p>
          <a:p>
            <a:pPr eaLnBrk="1" hangingPunct="1"/>
            <a:r>
              <a:rPr lang="en-US" dirty="0"/>
              <a:t>D = Dominance Tends to be Direct and Guarded I = Influence Tends to be Direct and Open S = Steadiness Tends to be Indirect and Open*  *The S style is open to others, but the true emotion of the style is concealed. It "appears" open, but it is not really open at all. C = Conscientious Tends to be Indirect and Guarded</a:t>
            </a:r>
          </a:p>
          <a:p>
            <a:pPr eaLnBrk="1" hangingPunct="1"/>
            <a:endParaRPr lang="en-US" altLang="en-US" dirty="0">
              <a:latin typeface="Arial" panose="020B0604020202020204" pitchFamily="34" charset="0"/>
            </a:endParaRPr>
          </a:p>
          <a:p>
            <a:pPr eaLnBrk="1" hangingPunct="1"/>
            <a:r>
              <a:rPr lang="en-US" dirty="0"/>
              <a:t>Ask: What is the difference between someone who is direct or indirect? Possible Answers: Someone who is direct may say exactly what comes to mind. Someone who is indirect may take their time and think before they speak. What is the difference between someone who is guarded or open? Possible Answers: Guarded, keep things more to yourself. Open you express your thoughts and feelings to others. Is it easy to tell the difference between people who are direct/indirect or guarded/open? </a:t>
            </a:r>
          </a:p>
          <a:p>
            <a:pPr eaLnBrk="1" hangingPunct="1"/>
            <a:endParaRPr lang="en-US" altLang="en-US" dirty="0">
              <a:latin typeface="Arial" panose="020B0604020202020204" pitchFamily="34" charset="0"/>
            </a:endParaRPr>
          </a:p>
          <a:p>
            <a:pPr eaLnBrk="1" hangingPunct="1"/>
            <a:r>
              <a:rPr lang="en-US" dirty="0"/>
              <a:t>There are two questions you can ask to easily identify what style you or others may be.  The first question is “are you more direct or indirect?”  The second question is to ask is “are you more guarded or open?” Through these two questions, you can determine likely placement of style on the quadrant based on observable behavior. Let’s try it for you to see how it works. Ask: Are you more direct or indirect? Using the scale of A - D on the screen, choose a letter based on your directness or indirectness. (pause) Now, are you more guarded or open? Using the scale of 1-4 on the screen, choose a number based on if you are more guarded or open. (pause) Say: Depending on the number and letter you chose, you are a D, an I, an S or a C. - 1-2 and a C-D then you are considered the D - 3-4 and C-D you are the I Style - 3-4 and A-B you are the S Style - 1-2 and A-B you are the C Style</a:t>
            </a:r>
            <a:endParaRPr lang="en-US" altLang="en-US" dirty="0">
              <a:latin typeface="Arial" panose="020B0604020202020204" pitchFamily="34" charset="0"/>
            </a:endParaRPr>
          </a:p>
        </p:txBody>
      </p:sp>
      <p:sp>
        <p:nvSpPr>
          <p:cNvPr id="19460" name="Rectangle 3">
            <a:extLst>
              <a:ext uri="{FF2B5EF4-FFF2-40B4-BE49-F238E27FC236}">
                <a16:creationId xmlns:a16="http://schemas.microsoft.com/office/drawing/2014/main" id="{2B5C77B4-DA5B-459B-A1D5-53832A6DD515}"/>
              </a:ext>
            </a:extLst>
          </p:cNvPr>
          <p:cNvSpPr>
            <a:spLocks noGrp="1" noRot="1" noChangeAspect="1" noChangeArrowheads="1" noTextEdit="1"/>
          </p:cNvSpPr>
          <p:nvPr>
            <p:ph type="sldImg"/>
          </p:nvPr>
        </p:nvSpPr>
        <p:spPr>
          <a:xfrm>
            <a:off x="1325563" y="1143000"/>
            <a:ext cx="4432300" cy="3324225"/>
          </a:xfrm>
          <a:ln w="12700" cap="flat">
            <a:solidFill>
              <a:schemeClr val="tx1"/>
            </a:solidFill>
          </a:ln>
        </p:spPr>
      </p:sp>
      <p:sp>
        <p:nvSpPr>
          <p:cNvPr id="19461" name="Rectangle 4">
            <a:extLst>
              <a:ext uri="{FF2B5EF4-FFF2-40B4-BE49-F238E27FC236}">
                <a16:creationId xmlns:a16="http://schemas.microsoft.com/office/drawing/2014/main" id="{7E59314B-7DBC-4E11-9DD3-598EB9FC0F21}"/>
              </a:ext>
            </a:extLst>
          </p:cNvPr>
          <p:cNvSpPr>
            <a:spLocks noChangeArrowheads="1"/>
          </p:cNvSpPr>
          <p:nvPr/>
        </p:nvSpPr>
        <p:spPr bwMode="auto">
          <a:xfrm>
            <a:off x="3413125" y="8829675"/>
            <a:ext cx="23177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361" tIns="27428" rIns="19361" bIns="27428"/>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ts val="1625"/>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1</a:t>
            </a:r>
          </a:p>
        </p:txBody>
      </p:sp>
    </p:spTree>
    <p:extLst>
      <p:ext uri="{BB962C8B-B14F-4D97-AF65-F5344CB8AC3E}">
        <p14:creationId xmlns:p14="http://schemas.microsoft.com/office/powerpoint/2010/main" val="1145130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7">
            <a:extLst>
              <a:ext uri="{FF2B5EF4-FFF2-40B4-BE49-F238E27FC236}">
                <a16:creationId xmlns:a16="http://schemas.microsoft.com/office/drawing/2014/main" id="{5C6AF628-6A65-41E7-82CD-A5F22ADB1EB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spcBef>
                <a:spcPct val="30000"/>
              </a:spcBef>
              <a:defRPr sz="1200">
                <a:solidFill>
                  <a:schemeClr val="tx1"/>
                </a:solidFill>
                <a:latin typeface="Arial" panose="020B0604020202020204" pitchFamily="34" charset="0"/>
                <a:ea typeface="MS PGothic" panose="020B0600070205080204" pitchFamily="34" charset="-128"/>
              </a:defRPr>
            </a:lvl1pPr>
            <a:lvl2pPr marL="712788" indent="-274638" defTabSz="928688">
              <a:spcBef>
                <a:spcPct val="30000"/>
              </a:spcBef>
              <a:defRPr sz="1200">
                <a:solidFill>
                  <a:schemeClr val="tx1"/>
                </a:solidFill>
                <a:latin typeface="Arial" panose="020B0604020202020204" pitchFamily="34" charset="0"/>
                <a:ea typeface="MS PGothic" panose="020B0600070205080204" pitchFamily="34" charset="-128"/>
              </a:defRPr>
            </a:lvl2pPr>
            <a:lvl3pPr marL="1098550" indent="-219075" defTabSz="928688">
              <a:spcBef>
                <a:spcPct val="30000"/>
              </a:spcBef>
              <a:defRPr sz="1200">
                <a:solidFill>
                  <a:schemeClr val="tx1"/>
                </a:solidFill>
                <a:latin typeface="Arial" panose="020B0604020202020204" pitchFamily="34" charset="0"/>
                <a:ea typeface="MS PGothic" panose="020B0600070205080204" pitchFamily="34" charset="-128"/>
              </a:defRPr>
            </a:lvl3pPr>
            <a:lvl4pPr marL="1538288" indent="-219075" defTabSz="928688">
              <a:spcBef>
                <a:spcPct val="30000"/>
              </a:spcBef>
              <a:defRPr sz="1200">
                <a:solidFill>
                  <a:schemeClr val="tx1"/>
                </a:solidFill>
                <a:latin typeface="Arial" panose="020B0604020202020204" pitchFamily="34" charset="0"/>
                <a:ea typeface="MS PGothic" panose="020B0600070205080204" pitchFamily="34" charset="-128"/>
              </a:defRPr>
            </a:lvl4pPr>
            <a:lvl5pPr marL="1976438" indent="-219075" defTabSz="928688">
              <a:spcBef>
                <a:spcPct val="30000"/>
              </a:spcBef>
              <a:defRPr sz="1200">
                <a:solidFill>
                  <a:schemeClr val="tx1"/>
                </a:solidFill>
                <a:latin typeface="Arial" panose="020B0604020202020204" pitchFamily="34" charset="0"/>
                <a:ea typeface="MS PGothic" panose="020B0600070205080204" pitchFamily="34" charset="-128"/>
              </a:defRPr>
            </a:lvl5pPr>
            <a:lvl6pPr marL="2433638" indent="-219075" defTabSz="928688"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890838" indent="-219075" defTabSz="928688"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348038" indent="-219075" defTabSz="928688"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05238" indent="-219075" defTabSz="928688"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marL="0" marR="0" lvl="0" indent="0" algn="r" defTabSz="928688" rtl="0" eaLnBrk="0" fontAlgn="base" latinLnBrk="0" hangingPunct="0">
              <a:lnSpc>
                <a:spcPct val="100000"/>
              </a:lnSpc>
              <a:spcBef>
                <a:spcPct val="0"/>
              </a:spcBef>
              <a:spcAft>
                <a:spcPct val="0"/>
              </a:spcAft>
              <a:buClrTx/>
              <a:buSzTx/>
              <a:buFontTx/>
              <a:buNone/>
              <a:tabLst/>
              <a:defRPr/>
            </a:pPr>
            <a:fld id="{47007098-2AC8-4C30-9A32-2B51B98B9BBE}" type="slidenum">
              <a:rPr kumimoji="0" lang="en-US" altLang="en-US" sz="1200" b="0" i="0" u="none" strike="noStrike" kern="1200" cap="none" spc="0" normalizeH="0" baseline="0" noProof="0" smtClean="0">
                <a:ln>
                  <a:noFill/>
                </a:ln>
                <a:solidFill>
                  <a:srgbClr val="000000"/>
                </a:solidFill>
                <a:effectLst/>
                <a:uLnTx/>
                <a:uFillTx/>
                <a:latin typeface="Arial" panose="020B0604020202020204" pitchFamily="34" charset="0"/>
                <a:ea typeface="MS PGothic" panose="020B0600070205080204" pitchFamily="34" charset="-128"/>
                <a:cs typeface="+mn-cs"/>
              </a:rPr>
              <a:pPr marL="0" marR="0" lvl="0" indent="0" algn="r" defTabSz="928688" rtl="0" eaLnBrk="0" fontAlgn="base" latinLnBrk="0" hangingPunct="0">
                <a:lnSpc>
                  <a:spcPct val="100000"/>
                </a:lnSpc>
                <a:spcBef>
                  <a:spcPct val="0"/>
                </a:spcBef>
                <a:spcAft>
                  <a:spcPct val="0"/>
                </a:spcAft>
                <a:buClrTx/>
                <a:buSzTx/>
                <a:buFontTx/>
                <a:buNone/>
                <a:tabLst/>
                <a:defRPr/>
              </a:pPr>
              <a:t>8</a:t>
            </a:fld>
            <a:endPar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21507" name="Rectangle 2">
            <a:extLst>
              <a:ext uri="{FF2B5EF4-FFF2-40B4-BE49-F238E27FC236}">
                <a16:creationId xmlns:a16="http://schemas.microsoft.com/office/drawing/2014/main" id="{E1DD1A93-50ED-43FE-A566-446DBA4FBD8E}"/>
              </a:ext>
            </a:extLst>
          </p:cNvPr>
          <p:cNvSpPr>
            <a:spLocks noGrp="1" noChangeArrowheads="1"/>
          </p:cNvSpPr>
          <p:nvPr>
            <p:ph type="body" idx="1"/>
          </p:nvPr>
        </p:nvSpPr>
        <p:spPr>
          <a:xfrm>
            <a:off x="927100" y="4422775"/>
            <a:ext cx="5100638" cy="41878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963" tIns="45174" rIns="91963" bIns="45174"/>
          <a:lstStyle/>
          <a:p>
            <a:pPr eaLnBrk="1" hangingPunct="1"/>
            <a:r>
              <a:rPr lang="en-US" dirty="0"/>
              <a:t>Say: To help us create mental pictures and more clearly identify these styles, let’s examine some common behavioral observations for each style. </a:t>
            </a:r>
          </a:p>
          <a:p>
            <a:pPr eaLnBrk="1" hangingPunct="1"/>
            <a:endParaRPr lang="en-US" dirty="0"/>
          </a:p>
          <a:p>
            <a:pPr eaLnBrk="1" hangingPunct="1"/>
            <a:r>
              <a:rPr lang="en-US" dirty="0"/>
              <a:t>Facilitator Note: Ask a volunteer to read through descriptors as they come on screen. </a:t>
            </a:r>
          </a:p>
          <a:p>
            <a:pPr eaLnBrk="1" hangingPunct="1"/>
            <a:endParaRPr lang="en-US" dirty="0"/>
          </a:p>
          <a:p>
            <a:pPr eaLnBrk="1" hangingPunct="1"/>
            <a:r>
              <a:rPr lang="en-US" dirty="0"/>
              <a:t>Ask with each style reveal: When you hear those words, what kind of person comes to mind? How do they walk? How do they talk? What does their workspace look like? What value do they bring to our teams? </a:t>
            </a:r>
          </a:p>
          <a:p>
            <a:pPr eaLnBrk="1" hangingPunct="1"/>
            <a:r>
              <a:rPr lang="en-US" dirty="0"/>
              <a:t>Ask: Can you see any descriptors that fit you? Do the descriptors match with the style you believed yourself to be a few minutes ago using the 2 questions? </a:t>
            </a:r>
          </a:p>
          <a:p>
            <a:pPr eaLnBrk="1" hangingPunct="1"/>
            <a:r>
              <a:rPr lang="en-US" dirty="0"/>
              <a:t>Say: Each behavioral style brings unique abilities and no one style is better than another than another. Remember, most of us a blend of styles so it is important to be able to identify the most likely style based on observable behaviors to help us co</a:t>
            </a:r>
            <a:endParaRPr lang="en-US" altLang="en-US" dirty="0">
              <a:latin typeface="Arial" panose="020B0604020202020204" pitchFamily="34" charset="0"/>
            </a:endParaRPr>
          </a:p>
        </p:txBody>
      </p:sp>
      <p:sp>
        <p:nvSpPr>
          <p:cNvPr id="21508" name="Rectangle 3">
            <a:extLst>
              <a:ext uri="{FF2B5EF4-FFF2-40B4-BE49-F238E27FC236}">
                <a16:creationId xmlns:a16="http://schemas.microsoft.com/office/drawing/2014/main" id="{72C70A24-44FB-4342-9759-26D25C99AF4D}"/>
              </a:ext>
            </a:extLst>
          </p:cNvPr>
          <p:cNvSpPr>
            <a:spLocks noGrp="1" noRot="1" noChangeAspect="1" noChangeArrowheads="1" noTextEdit="1"/>
          </p:cNvSpPr>
          <p:nvPr>
            <p:ph type="sldImg"/>
          </p:nvPr>
        </p:nvSpPr>
        <p:spPr>
          <a:xfrm>
            <a:off x="1325563" y="1143000"/>
            <a:ext cx="4432300" cy="3324225"/>
          </a:xfrm>
          <a:ln w="12700" cap="flat">
            <a:solidFill>
              <a:schemeClr val="tx1"/>
            </a:solidFill>
          </a:ln>
        </p:spPr>
      </p:sp>
      <p:sp>
        <p:nvSpPr>
          <p:cNvPr id="21509" name="Rectangle 4">
            <a:extLst>
              <a:ext uri="{FF2B5EF4-FFF2-40B4-BE49-F238E27FC236}">
                <a16:creationId xmlns:a16="http://schemas.microsoft.com/office/drawing/2014/main" id="{2838519E-A502-44BC-B286-06DA146F7F8A}"/>
              </a:ext>
            </a:extLst>
          </p:cNvPr>
          <p:cNvSpPr>
            <a:spLocks noChangeArrowheads="1"/>
          </p:cNvSpPr>
          <p:nvPr/>
        </p:nvSpPr>
        <p:spPr bwMode="auto">
          <a:xfrm>
            <a:off x="3413125" y="8829675"/>
            <a:ext cx="23177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361" tIns="27428" rIns="19361" bIns="27428"/>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ts val="1625"/>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1</a:t>
            </a:r>
          </a:p>
        </p:txBody>
      </p:sp>
    </p:spTree>
    <p:extLst>
      <p:ext uri="{BB962C8B-B14F-4D97-AF65-F5344CB8AC3E}">
        <p14:creationId xmlns:p14="http://schemas.microsoft.com/office/powerpoint/2010/main" val="7671369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Image Placeholder 1">
            <a:extLst>
              <a:ext uri="{FF2B5EF4-FFF2-40B4-BE49-F238E27FC236}">
                <a16:creationId xmlns:a16="http://schemas.microsoft.com/office/drawing/2014/main" id="{84CAD4F9-13D8-4160-BCF3-C9C06959D817}"/>
              </a:ext>
            </a:extLst>
          </p:cNvPr>
          <p:cNvSpPr>
            <a:spLocks noGrp="1" noRot="1" noChangeAspect="1" noChangeArrowheads="1" noTextEdit="1"/>
          </p:cNvSpPr>
          <p:nvPr>
            <p:ph type="sldImg"/>
          </p:nvPr>
        </p:nvSpPr>
        <p:spPr>
          <a:ln/>
        </p:spPr>
      </p:sp>
      <p:sp>
        <p:nvSpPr>
          <p:cNvPr id="23555" name="Notes Placeholder 2">
            <a:extLst>
              <a:ext uri="{FF2B5EF4-FFF2-40B4-BE49-F238E27FC236}">
                <a16:creationId xmlns:a16="http://schemas.microsoft.com/office/drawing/2014/main" id="{B686DB0C-69EA-4741-9F84-28A778AF8CDD}"/>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lnSpc>
                <a:spcPct val="200000"/>
              </a:lnSpc>
            </a:pPr>
            <a:r>
              <a:rPr lang="en-US" altLang="en-US" dirty="0">
                <a:latin typeface="Arial" panose="020B0604020202020204" pitchFamily="34" charset="0"/>
              </a:rPr>
              <a:t>Greet 2 people in the style of a D</a:t>
            </a:r>
          </a:p>
          <a:p>
            <a:pPr lvl="1" eaLnBrk="1" hangingPunct="1">
              <a:lnSpc>
                <a:spcPct val="200000"/>
              </a:lnSpc>
            </a:pPr>
            <a:r>
              <a:rPr lang="en-US" altLang="en-US" dirty="0">
                <a:latin typeface="Arial" panose="020B0604020202020204" pitchFamily="34" charset="0"/>
              </a:rPr>
              <a:t>Greet 2 other people in the style of an I</a:t>
            </a:r>
          </a:p>
          <a:p>
            <a:pPr marL="457200" marR="0" lvl="1" indent="0" algn="l" defTabSz="914400" rtl="0" eaLnBrk="1" fontAlgn="auto" latinLnBrk="0" hangingPunct="1">
              <a:lnSpc>
                <a:spcPct val="200000"/>
              </a:lnSpc>
              <a:spcBef>
                <a:spcPts val="0"/>
              </a:spcBef>
              <a:spcAft>
                <a:spcPts val="0"/>
              </a:spcAft>
              <a:buClrTx/>
              <a:buSzTx/>
              <a:buFontTx/>
              <a:buNone/>
              <a:tabLst/>
              <a:defRPr/>
            </a:pPr>
            <a:r>
              <a:rPr lang="en-US" altLang="en-US" dirty="0">
                <a:latin typeface="Arial" panose="020B0604020202020204" pitchFamily="34" charset="0"/>
              </a:rPr>
              <a:t>Greet 2 other people in the style of an S</a:t>
            </a:r>
          </a:p>
          <a:p>
            <a:pPr marL="457200" marR="0" lvl="1" indent="0" algn="l" defTabSz="914400" rtl="0" eaLnBrk="1" fontAlgn="auto" latinLnBrk="0" hangingPunct="1">
              <a:lnSpc>
                <a:spcPct val="200000"/>
              </a:lnSpc>
              <a:spcBef>
                <a:spcPts val="0"/>
              </a:spcBef>
              <a:spcAft>
                <a:spcPts val="0"/>
              </a:spcAft>
              <a:buClrTx/>
              <a:buSzTx/>
              <a:buFontTx/>
              <a:buNone/>
              <a:tabLst/>
              <a:defRPr/>
            </a:pPr>
            <a:r>
              <a:rPr lang="en-US" altLang="en-US" dirty="0">
                <a:latin typeface="Arial" panose="020B0604020202020204" pitchFamily="34" charset="0"/>
              </a:rPr>
              <a:t>Greet 2 other people in the style of an C</a:t>
            </a:r>
          </a:p>
          <a:p>
            <a:pPr lvl="1" eaLnBrk="1" hangingPunct="1">
              <a:lnSpc>
                <a:spcPct val="200000"/>
              </a:lnSpc>
            </a:pPr>
            <a:endParaRPr lang="en-US" altLang="en-US" dirty="0">
              <a:latin typeface="Arial" panose="020B0604020202020204" pitchFamily="34" charset="0"/>
            </a:endParaRPr>
          </a:p>
          <a:p>
            <a:pPr lvl="1" eaLnBrk="1" hangingPunct="1">
              <a:lnSpc>
                <a:spcPct val="200000"/>
              </a:lnSpc>
            </a:pPr>
            <a:r>
              <a:rPr lang="en-US" altLang="en-US" dirty="0">
                <a:latin typeface="Arial" panose="020B0604020202020204" pitchFamily="34" charset="0"/>
              </a:rPr>
              <a:t>Which was most difficult? Which was easiest?  Why?</a:t>
            </a:r>
          </a:p>
        </p:txBody>
      </p:sp>
      <p:sp>
        <p:nvSpPr>
          <p:cNvPr id="23556" name="Slide Number Placeholder 3">
            <a:extLst>
              <a:ext uri="{FF2B5EF4-FFF2-40B4-BE49-F238E27FC236}">
                <a16:creationId xmlns:a16="http://schemas.microsoft.com/office/drawing/2014/main" id="{1CA76C9D-DF34-4F2B-BA58-3F8D20340981}"/>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defRPr sz="2400">
                <a:solidFill>
                  <a:schemeClr val="tx1"/>
                </a:solidFill>
                <a:latin typeface="Arial" panose="020B0604020202020204" pitchFamily="34" charset="0"/>
                <a:ea typeface="MS PGothic" panose="020B0600070205080204" pitchFamily="34" charset="-128"/>
              </a:defRPr>
            </a:lvl1pPr>
            <a:lvl2pPr marL="742950" indent="-285750" defTabSz="928688">
              <a:defRPr sz="2400">
                <a:solidFill>
                  <a:schemeClr val="tx1"/>
                </a:solidFill>
                <a:latin typeface="Arial" panose="020B0604020202020204" pitchFamily="34" charset="0"/>
                <a:ea typeface="MS PGothic" panose="020B0600070205080204" pitchFamily="34" charset="-128"/>
              </a:defRPr>
            </a:lvl2pPr>
            <a:lvl3pPr marL="1143000" indent="-228600" defTabSz="928688">
              <a:defRPr sz="2400">
                <a:solidFill>
                  <a:schemeClr val="tx1"/>
                </a:solidFill>
                <a:latin typeface="Arial" panose="020B0604020202020204" pitchFamily="34" charset="0"/>
                <a:ea typeface="MS PGothic" panose="020B0600070205080204" pitchFamily="34" charset="-128"/>
              </a:defRPr>
            </a:lvl3pPr>
            <a:lvl4pPr marL="1600200" indent="-228600" defTabSz="928688">
              <a:defRPr sz="2400">
                <a:solidFill>
                  <a:schemeClr val="tx1"/>
                </a:solidFill>
                <a:latin typeface="Arial" panose="020B0604020202020204" pitchFamily="34" charset="0"/>
                <a:ea typeface="MS PGothic" panose="020B0600070205080204" pitchFamily="34" charset="-128"/>
              </a:defRPr>
            </a:lvl4pPr>
            <a:lvl5pPr marL="2057400" indent="-228600" defTabSz="928688">
              <a:defRPr sz="2400">
                <a:solidFill>
                  <a:schemeClr val="tx1"/>
                </a:solidFill>
                <a:latin typeface="Arial" panose="020B0604020202020204" pitchFamily="34" charset="0"/>
                <a:ea typeface="MS PGothic" panose="020B0600070205080204" pitchFamily="34" charset="-128"/>
              </a:defRPr>
            </a:lvl5pPr>
            <a:lvl6pPr marL="2514600" indent="-228600" defTabSz="9286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286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286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286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r" defTabSz="928688" rtl="0" eaLnBrk="0" fontAlgn="base" latinLnBrk="0" hangingPunct="0">
              <a:lnSpc>
                <a:spcPct val="100000"/>
              </a:lnSpc>
              <a:spcBef>
                <a:spcPct val="0"/>
              </a:spcBef>
              <a:spcAft>
                <a:spcPct val="0"/>
              </a:spcAft>
              <a:buClrTx/>
              <a:buSzTx/>
              <a:buFontTx/>
              <a:buNone/>
              <a:tabLst/>
              <a:defRPr/>
            </a:pPr>
            <a:fld id="{C77F82C0-5C34-453A-A0C1-2FCA3694FEA5}" type="slidenum">
              <a:rPr kumimoji="0" lang="en-US" altLang="en-US" sz="1200" b="0" i="0" u="none" strike="noStrike" kern="1200" cap="none" spc="0" normalizeH="0" baseline="0" noProof="0" smtClean="0">
                <a:ln>
                  <a:noFill/>
                </a:ln>
                <a:solidFill>
                  <a:srgbClr val="000000"/>
                </a:solidFill>
                <a:effectLst/>
                <a:uLnTx/>
                <a:uFillTx/>
                <a:latin typeface="Arial" panose="020B0604020202020204" pitchFamily="34" charset="0"/>
                <a:ea typeface="MS PGothic" panose="020B0600070205080204" pitchFamily="34" charset="-128"/>
                <a:cs typeface="+mn-cs"/>
              </a:rPr>
              <a:pPr marL="0" marR="0" lvl="0" indent="0" algn="r" defTabSz="928688" rtl="0" eaLnBrk="0" fontAlgn="base" latinLnBrk="0" hangingPunct="0">
                <a:lnSpc>
                  <a:spcPct val="100000"/>
                </a:lnSpc>
                <a:spcBef>
                  <a:spcPct val="0"/>
                </a:spcBef>
                <a:spcAft>
                  <a:spcPct val="0"/>
                </a:spcAft>
                <a:buClrTx/>
                <a:buSzTx/>
                <a:buFontTx/>
                <a:buNone/>
                <a:tabLst/>
                <a:defRPr/>
              </a:pPr>
              <a:t>9</a:t>
            </a:fld>
            <a:endPar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Tree>
    <p:extLst>
      <p:ext uri="{BB962C8B-B14F-4D97-AF65-F5344CB8AC3E}">
        <p14:creationId xmlns:p14="http://schemas.microsoft.com/office/powerpoint/2010/main" val="7251362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Say: In addition to having differing focuses, behavioral tendencies and observable characteristics, each style also has a different pace and priority. These differences can be easily overlooked and can lead to challenges. </a:t>
            </a:r>
          </a:p>
          <a:p>
            <a:r>
              <a:rPr lang="en-US" dirty="0"/>
              <a:t>FACILITATOR NOTE: Click the first animation, Slower and Faster</a:t>
            </a:r>
          </a:p>
          <a:p>
            <a:r>
              <a:rPr lang="en-US" dirty="0"/>
              <a:t>Say: D&amp; I and S &amp; C have different paces:     D and I are faster paced      S and C are slower paced </a:t>
            </a:r>
          </a:p>
          <a:p>
            <a:endParaRPr lang="en-US" dirty="0"/>
          </a:p>
          <a:p>
            <a:r>
              <a:rPr lang="en-US" dirty="0"/>
              <a:t>FACILITATOR NOTE: Click the second animation, Task and People </a:t>
            </a:r>
          </a:p>
          <a:p>
            <a:r>
              <a:rPr lang="en-US" dirty="0"/>
              <a:t>D &amp; C and S &amp; I have different priorities:      D and C are task focused     I and S are people focused</a:t>
            </a:r>
          </a:p>
          <a:p>
            <a:r>
              <a:rPr lang="en-US" dirty="0"/>
              <a:t> </a:t>
            </a:r>
          </a:p>
          <a:p>
            <a:r>
              <a:rPr lang="en-US" dirty="0"/>
              <a:t>Ask: What challenges can come from having different paces? What challenges can come from having different priorities? </a:t>
            </a:r>
          </a:p>
          <a:p>
            <a:r>
              <a:rPr lang="en-US" dirty="0"/>
              <a:t>Say: D &amp; S and C &amp; I have both Pace and Priority Challenges. Noting how pace and priority differ in our relationships is essential in creating understanding. </a:t>
            </a:r>
          </a:p>
        </p:txBody>
      </p:sp>
      <p:sp>
        <p:nvSpPr>
          <p:cNvPr id="4" name="Slide Number Placeholder 3"/>
          <p:cNvSpPr>
            <a:spLocks noGrp="1"/>
          </p:cNvSpPr>
          <p:nvPr>
            <p:ph type="sldNum" sz="quarter" idx="10"/>
          </p:nvPr>
        </p:nvSpPr>
        <p:spPr/>
        <p:txBody>
          <a:bodyPr/>
          <a:lstStyle/>
          <a:p>
            <a:fld id="{E6C04D1B-1A03-487A-A352-15DDAAD8FEF6}" type="slidenum">
              <a:rPr lang="en-US" smtClean="0"/>
              <a:t>10</a:t>
            </a:fld>
            <a:endParaRPr lang="en-US"/>
          </a:p>
        </p:txBody>
      </p:sp>
    </p:spTree>
    <p:extLst>
      <p:ext uri="{BB962C8B-B14F-4D97-AF65-F5344CB8AC3E}">
        <p14:creationId xmlns:p14="http://schemas.microsoft.com/office/powerpoint/2010/main" val="12317041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5.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5.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F18888D-E288-4FB0-B6A5-53D98FD18362}" type="datetimeFigureOut">
              <a:rPr lang="en-US" smtClean="0"/>
              <a:t>5/25/2018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071117D-0EA6-4FC0-9B43-C48EF32B0104}" type="slidenum">
              <a:rPr lang="en-US" smtClean="0"/>
              <a:t>‹#›</a:t>
            </a:fld>
            <a:endParaRPr lang="en-US"/>
          </a:p>
        </p:txBody>
      </p:sp>
    </p:spTree>
    <p:extLst>
      <p:ext uri="{BB962C8B-B14F-4D97-AF65-F5344CB8AC3E}">
        <p14:creationId xmlns:p14="http://schemas.microsoft.com/office/powerpoint/2010/main" val="28876206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F18888D-E288-4FB0-B6A5-53D98FD18362}" type="datetimeFigureOut">
              <a:rPr lang="en-US" smtClean="0"/>
              <a:t>5/25/2018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071117D-0EA6-4FC0-9B43-C48EF32B0104}" type="slidenum">
              <a:rPr lang="en-US" smtClean="0"/>
              <a:t>‹#›</a:t>
            </a:fld>
            <a:endParaRPr lang="en-US"/>
          </a:p>
        </p:txBody>
      </p:sp>
    </p:spTree>
    <p:extLst>
      <p:ext uri="{BB962C8B-B14F-4D97-AF65-F5344CB8AC3E}">
        <p14:creationId xmlns:p14="http://schemas.microsoft.com/office/powerpoint/2010/main" val="7161792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F18888D-E288-4FB0-B6A5-53D98FD18362}" type="datetimeFigureOut">
              <a:rPr lang="en-US" smtClean="0"/>
              <a:t>5/25/2018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071117D-0EA6-4FC0-9B43-C48EF32B0104}" type="slidenum">
              <a:rPr lang="en-US" smtClean="0"/>
              <a:t>‹#›</a:t>
            </a:fld>
            <a:endParaRPr lang="en-US"/>
          </a:p>
        </p:txBody>
      </p:sp>
    </p:spTree>
    <p:extLst>
      <p:ext uri="{BB962C8B-B14F-4D97-AF65-F5344CB8AC3E}">
        <p14:creationId xmlns:p14="http://schemas.microsoft.com/office/powerpoint/2010/main" val="8845216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334795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581922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981200" y="152400"/>
            <a:ext cx="7162800" cy="1143000"/>
          </a:xfrm>
        </p:spPr>
        <p:txBody>
          <a:bodyPr/>
          <a:lstStyle>
            <a:lvl1pPr>
              <a:defRPr>
                <a:latin typeface="Franklin Gothic Demi Cond" pitchFamily="34" charset="0"/>
              </a:defRPr>
            </a:lvl1pPr>
          </a:lstStyle>
          <a:p>
            <a:r>
              <a:rPr lang="en-US" dirty="0"/>
              <a:t>Click to edit Master title style</a:t>
            </a:r>
          </a:p>
        </p:txBody>
      </p:sp>
      <p:sp>
        <p:nvSpPr>
          <p:cNvPr id="3" name="Content Placeholder 2"/>
          <p:cNvSpPr>
            <a:spLocks noGrp="1"/>
          </p:cNvSpPr>
          <p:nvPr>
            <p:ph idx="1"/>
          </p:nvPr>
        </p:nvSpPr>
        <p:spPr>
          <a:xfrm>
            <a:off x="457200" y="1600200"/>
            <a:ext cx="8229600" cy="4525963"/>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B24FE2C-E542-4177-B31D-1272512D6B0C}"/>
              </a:ext>
            </a:extLst>
          </p:cNvPr>
          <p:cNvSpPr>
            <a:spLocks noGrp="1"/>
          </p:cNvSpPr>
          <p:nvPr>
            <p:ph type="dt" sz="half" idx="10"/>
          </p:nvPr>
        </p:nvSpPr>
        <p:spPr>
          <a:xfrm>
            <a:off x="457200" y="6356350"/>
            <a:ext cx="2133600" cy="365125"/>
          </a:xfrm>
          <a:prstGeom prst="rect">
            <a:avLst/>
          </a:prstGeom>
        </p:spPr>
        <p:txBody>
          <a:bodyPr/>
          <a:lstStyle>
            <a:lvl1pPr eaLnBrk="0" hangingPunct="0">
              <a:defRPr>
                <a:latin typeface="Arial" charset="0"/>
                <a:ea typeface="ＭＳ Ｐゴシック" pitchFamily="34" charset="-128"/>
                <a:cs typeface="+mn-cs"/>
              </a:defRPr>
            </a:lvl1pPr>
          </a:lstStyle>
          <a:p>
            <a:pPr>
              <a:defRPr/>
            </a:pPr>
            <a:fld id="{6D73B749-8149-4E6B-AFF0-99B1672775C6}" type="datetimeFigureOut">
              <a:rPr lang="en-US"/>
              <a:pPr>
                <a:defRPr/>
              </a:pPr>
              <a:t>5/25/2018</a:t>
            </a:fld>
            <a:endParaRPr lang="en-US" dirty="0"/>
          </a:p>
        </p:txBody>
      </p:sp>
      <p:sp>
        <p:nvSpPr>
          <p:cNvPr id="5" name="Footer Placeholder 4">
            <a:extLst>
              <a:ext uri="{FF2B5EF4-FFF2-40B4-BE49-F238E27FC236}">
                <a16:creationId xmlns:a16="http://schemas.microsoft.com/office/drawing/2014/main" id="{695885D7-DCA8-4842-8A9C-C3E95629968B}"/>
              </a:ext>
            </a:extLst>
          </p:cNvPr>
          <p:cNvSpPr>
            <a:spLocks noGrp="1"/>
          </p:cNvSpPr>
          <p:nvPr>
            <p:ph type="ftr" sz="quarter" idx="11"/>
          </p:nvPr>
        </p:nvSpPr>
        <p:spPr>
          <a:xfrm>
            <a:off x="3124200" y="6356350"/>
            <a:ext cx="2895600" cy="365125"/>
          </a:xfrm>
          <a:prstGeom prst="rect">
            <a:avLst/>
          </a:prstGeom>
        </p:spPr>
        <p:txBody>
          <a:bodyPr/>
          <a:lstStyle>
            <a:lvl1pPr eaLnBrk="0" hangingPunct="0">
              <a:defRPr>
                <a:latin typeface="Arial" charset="0"/>
                <a:ea typeface="ＭＳ Ｐゴシック" pitchFamily="34" charset="-128"/>
                <a:cs typeface="+mn-cs"/>
              </a:defRPr>
            </a:lvl1pPr>
          </a:lstStyle>
          <a:p>
            <a:pPr>
              <a:defRPr/>
            </a:pPr>
            <a:endParaRPr lang="en-US"/>
          </a:p>
        </p:txBody>
      </p:sp>
      <p:sp>
        <p:nvSpPr>
          <p:cNvPr id="6" name="Slide Number Placeholder 5">
            <a:extLst>
              <a:ext uri="{FF2B5EF4-FFF2-40B4-BE49-F238E27FC236}">
                <a16:creationId xmlns:a16="http://schemas.microsoft.com/office/drawing/2014/main" id="{0D71FF77-320B-4E59-85DD-B613DEE86709}"/>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eaLnBrk="0" hangingPunct="0">
              <a:defRPr/>
            </a:lvl1pPr>
          </a:lstStyle>
          <a:p>
            <a:pPr>
              <a:defRPr/>
            </a:pPr>
            <a:fld id="{67CB58C4-41F3-4880-BDE9-05E32D107DE0}" type="slidenum">
              <a:rPr lang="en-US"/>
              <a:pPr>
                <a:defRPr/>
              </a:pPr>
              <a:t>‹#›</a:t>
            </a:fld>
            <a:endParaRPr lang="en-US"/>
          </a:p>
        </p:txBody>
      </p:sp>
    </p:spTree>
    <p:extLst>
      <p:ext uri="{BB962C8B-B14F-4D97-AF65-F5344CB8AC3E}">
        <p14:creationId xmlns:p14="http://schemas.microsoft.com/office/powerpoint/2010/main" val="415632067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4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Content Placeholder 2"/>
          <p:cNvSpPr>
            <a:spLocks noGrp="1"/>
          </p:cNvSpPr>
          <p:nvPr>
            <p:ph idx="1"/>
          </p:nvPr>
        </p:nvSpPr>
        <p:spPr>
          <a:xfrm>
            <a:off x="457200" y="2209800"/>
            <a:ext cx="8229600" cy="3916363"/>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9F15632-F2E0-4FD4-BFDD-54F441D4B877}"/>
              </a:ext>
            </a:extLst>
          </p:cNvPr>
          <p:cNvSpPr>
            <a:spLocks noGrp="1"/>
          </p:cNvSpPr>
          <p:nvPr>
            <p:ph type="dt" sz="half" idx="10"/>
          </p:nvPr>
        </p:nvSpPr>
        <p:spPr>
          <a:xfrm>
            <a:off x="457200" y="6356350"/>
            <a:ext cx="2133600" cy="365125"/>
          </a:xfrm>
          <a:prstGeom prst="rect">
            <a:avLst/>
          </a:prstGeom>
        </p:spPr>
        <p:txBody>
          <a:bodyPr/>
          <a:lstStyle>
            <a:lvl1pPr eaLnBrk="0" hangingPunct="0">
              <a:defRPr>
                <a:latin typeface="Arial" charset="0"/>
                <a:ea typeface="ＭＳ Ｐゴシック" pitchFamily="34" charset="-128"/>
                <a:cs typeface="+mn-cs"/>
              </a:defRPr>
            </a:lvl1pPr>
          </a:lstStyle>
          <a:p>
            <a:pPr>
              <a:defRPr/>
            </a:pPr>
            <a:fld id="{25520E1B-07D0-4E48-9472-56D1A7B0EFB3}" type="datetimeFigureOut">
              <a:rPr lang="en-US"/>
              <a:pPr>
                <a:defRPr/>
              </a:pPr>
              <a:t>5/25/2018</a:t>
            </a:fld>
            <a:endParaRPr lang="en-US" dirty="0"/>
          </a:p>
        </p:txBody>
      </p:sp>
      <p:sp>
        <p:nvSpPr>
          <p:cNvPr id="5" name="Footer Placeholder 4">
            <a:extLst>
              <a:ext uri="{FF2B5EF4-FFF2-40B4-BE49-F238E27FC236}">
                <a16:creationId xmlns:a16="http://schemas.microsoft.com/office/drawing/2014/main" id="{5A9C34D3-276C-4B48-A79B-EE2412BA5683}"/>
              </a:ext>
            </a:extLst>
          </p:cNvPr>
          <p:cNvSpPr>
            <a:spLocks noGrp="1"/>
          </p:cNvSpPr>
          <p:nvPr>
            <p:ph type="ftr" sz="quarter" idx="11"/>
          </p:nvPr>
        </p:nvSpPr>
        <p:spPr>
          <a:xfrm>
            <a:off x="3124200" y="6356350"/>
            <a:ext cx="2895600" cy="365125"/>
          </a:xfrm>
          <a:prstGeom prst="rect">
            <a:avLst/>
          </a:prstGeom>
        </p:spPr>
        <p:txBody>
          <a:bodyPr/>
          <a:lstStyle>
            <a:lvl1pPr eaLnBrk="0" hangingPunct="0">
              <a:defRPr>
                <a:latin typeface="Arial" charset="0"/>
                <a:ea typeface="ＭＳ Ｐゴシック" pitchFamily="34" charset="-128"/>
                <a:cs typeface="+mn-cs"/>
              </a:defRPr>
            </a:lvl1pPr>
          </a:lstStyle>
          <a:p>
            <a:pPr>
              <a:defRPr/>
            </a:pPr>
            <a:endParaRPr lang="en-US"/>
          </a:p>
        </p:txBody>
      </p:sp>
      <p:sp>
        <p:nvSpPr>
          <p:cNvPr id="6" name="Slide Number Placeholder 5">
            <a:extLst>
              <a:ext uri="{FF2B5EF4-FFF2-40B4-BE49-F238E27FC236}">
                <a16:creationId xmlns:a16="http://schemas.microsoft.com/office/drawing/2014/main" id="{EFD45AE5-3645-4B6D-B2A8-A1E481DB3608}"/>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eaLnBrk="0" hangingPunct="0">
              <a:defRPr/>
            </a:lvl1pPr>
          </a:lstStyle>
          <a:p>
            <a:pPr>
              <a:defRPr/>
            </a:pPr>
            <a:fld id="{5F7D3534-1C0F-4C05-94BF-5225A96ACC5C}" type="slidenum">
              <a:rPr lang="en-US"/>
              <a:pPr>
                <a:defRPr/>
              </a:pPr>
              <a:t>‹#›</a:t>
            </a:fld>
            <a:endParaRPr lang="en-US"/>
          </a:p>
        </p:txBody>
      </p:sp>
    </p:spTree>
    <p:extLst>
      <p:ext uri="{BB962C8B-B14F-4D97-AF65-F5344CB8AC3E}">
        <p14:creationId xmlns:p14="http://schemas.microsoft.com/office/powerpoint/2010/main" val="36133588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6A3C3B77-BD7A-47A3-8DC7-4A9AEC37715B}"/>
              </a:ext>
            </a:extLst>
          </p:cNvPr>
          <p:cNvSpPr>
            <a:spLocks noGrp="1" noChangeArrowheads="1"/>
          </p:cNvSpPr>
          <p:nvPr>
            <p:ph type="ftr" sz="quarter" idx="10"/>
          </p:nvPr>
        </p:nvSpPr>
        <p:spPr>
          <a:xfrm>
            <a:off x="76200" y="6324600"/>
            <a:ext cx="2895600" cy="457200"/>
          </a:xfrm>
          <a:prstGeom prst="rect">
            <a:avLst/>
          </a:prstGeom>
        </p:spPr>
        <p:txBody>
          <a:bodyPr/>
          <a:lstStyle>
            <a:lvl1pPr eaLnBrk="0" hangingPunct="0">
              <a:defRPr>
                <a:latin typeface="Arial" charset="0"/>
                <a:ea typeface="ＭＳ Ｐゴシック" pitchFamily="34" charset="-128"/>
                <a:cs typeface="+mn-cs"/>
              </a:defRPr>
            </a:lvl1pPr>
          </a:lstStyle>
          <a:p>
            <a:pPr>
              <a:defRPr/>
            </a:pPr>
            <a:endParaRPr lang="en-US"/>
          </a:p>
        </p:txBody>
      </p:sp>
      <p:sp>
        <p:nvSpPr>
          <p:cNvPr id="3" name="Rectangle 5">
            <a:extLst>
              <a:ext uri="{FF2B5EF4-FFF2-40B4-BE49-F238E27FC236}">
                <a16:creationId xmlns:a16="http://schemas.microsoft.com/office/drawing/2014/main" id="{00448BD8-494B-4311-8336-988660E3F93F}"/>
              </a:ext>
            </a:extLst>
          </p:cNvPr>
          <p:cNvSpPr>
            <a:spLocks noGrp="1" noChangeArrowheads="1"/>
          </p:cNvSpPr>
          <p:nvPr>
            <p:ph type="sldNum" sz="quarter" idx="11"/>
          </p:nvPr>
        </p:nvSpPr>
        <p:spPr>
          <a:xfrm>
            <a:off x="7239000" y="6413500"/>
            <a:ext cx="1905000" cy="457200"/>
          </a:xfrm>
          <a:prstGeom prst="rect">
            <a:avLst/>
          </a:prstGeom>
        </p:spPr>
        <p:txBody>
          <a:bodyPr vert="horz" wrap="square" lIns="91440" tIns="45720" rIns="91440" bIns="45720" numCol="1" anchor="t" anchorCtr="0" compatLnSpc="1">
            <a:prstTxWarp prst="textNoShape">
              <a:avLst/>
            </a:prstTxWarp>
          </a:bodyPr>
          <a:lstStyle>
            <a:lvl1pPr eaLnBrk="0" hangingPunct="0">
              <a:defRPr/>
            </a:lvl1pPr>
          </a:lstStyle>
          <a:p>
            <a:pPr>
              <a:defRPr/>
            </a:pPr>
            <a:fld id="{6D409DF9-01F8-45B2-8333-72B7603447D0}" type="slidenum">
              <a:rPr lang="en-US"/>
              <a:pPr>
                <a:defRPr/>
              </a:pPr>
              <a:t>‹#›</a:t>
            </a:fld>
            <a:endParaRPr lang="en-US"/>
          </a:p>
        </p:txBody>
      </p:sp>
    </p:spTree>
    <p:extLst>
      <p:ext uri="{BB962C8B-B14F-4D97-AF65-F5344CB8AC3E}">
        <p14:creationId xmlns:p14="http://schemas.microsoft.com/office/powerpoint/2010/main" val="305606356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2ABDB0D2-D4F9-45ED-8D23-85AE0CE6D908}"/>
              </a:ext>
            </a:extLst>
          </p:cNvPr>
          <p:cNvSpPr>
            <a:spLocks noGrp="1"/>
          </p:cNvSpPr>
          <p:nvPr>
            <p:ph type="dt" sz="half" idx="10"/>
          </p:nvPr>
        </p:nvSpPr>
        <p:spPr/>
        <p:txBody>
          <a:bodyPr/>
          <a:lstStyle>
            <a:lvl1pPr>
              <a:defRPr/>
            </a:lvl1pPr>
          </a:lstStyle>
          <a:p>
            <a:pPr>
              <a:defRPr/>
            </a:pPr>
            <a:fld id="{4B83DEAA-CC4C-4082-96A4-BFED40E1F00B}" type="datetimeFigureOut">
              <a:rPr lang="en-US"/>
              <a:pPr>
                <a:defRPr/>
              </a:pPr>
              <a:t>5/25/2018</a:t>
            </a:fld>
            <a:endParaRPr lang="en-US" dirty="0"/>
          </a:p>
        </p:txBody>
      </p:sp>
      <p:sp>
        <p:nvSpPr>
          <p:cNvPr id="5" name="Footer Placeholder 4">
            <a:extLst>
              <a:ext uri="{FF2B5EF4-FFF2-40B4-BE49-F238E27FC236}">
                <a16:creationId xmlns:a16="http://schemas.microsoft.com/office/drawing/2014/main" id="{6607FE99-7580-4390-8236-1F0FDEF6325C}"/>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9855CB58-08C8-4BC3-813D-ECC54C569143}"/>
              </a:ext>
            </a:extLst>
          </p:cNvPr>
          <p:cNvSpPr>
            <a:spLocks noGrp="1"/>
          </p:cNvSpPr>
          <p:nvPr>
            <p:ph type="sldNum" sz="quarter" idx="12"/>
          </p:nvPr>
        </p:nvSpPr>
        <p:spPr/>
        <p:txBody>
          <a:bodyPr/>
          <a:lstStyle>
            <a:lvl1pPr>
              <a:defRPr/>
            </a:lvl1pPr>
          </a:lstStyle>
          <a:p>
            <a:pPr>
              <a:defRPr/>
            </a:pPr>
            <a:fld id="{5BB3386F-C6DA-4B38-BAA7-F5A8C7D1D06E}" type="slidenum">
              <a:rPr lang="en-US"/>
              <a:pPr>
                <a:defRPr/>
              </a:pPr>
              <a:t>‹#›</a:t>
            </a:fld>
            <a:endParaRPr lang="en-US"/>
          </a:p>
        </p:txBody>
      </p:sp>
    </p:spTree>
    <p:extLst>
      <p:ext uri="{BB962C8B-B14F-4D97-AF65-F5344CB8AC3E}">
        <p14:creationId xmlns:p14="http://schemas.microsoft.com/office/powerpoint/2010/main" val="129933884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1_Title and Content">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EB7A380-3D9D-4F92-8F26-BF284832A6DD}"/>
              </a:ext>
            </a:extLst>
          </p:cNvPr>
          <p:cNvSpPr>
            <a:spLocks noGrp="1"/>
          </p:cNvSpPr>
          <p:nvPr>
            <p:ph type="dt" sz="half" idx="10"/>
          </p:nvPr>
        </p:nvSpPr>
        <p:spPr/>
        <p:txBody>
          <a:bodyPr/>
          <a:lstStyle>
            <a:lvl1pPr>
              <a:defRPr/>
            </a:lvl1pPr>
          </a:lstStyle>
          <a:p>
            <a:pPr>
              <a:defRPr/>
            </a:pPr>
            <a:fld id="{37079608-F479-44D1-8AD4-9E69465D5859}" type="datetimeFigureOut">
              <a:rPr lang="en-US"/>
              <a:pPr>
                <a:defRPr/>
              </a:pPr>
              <a:t>5/25/2018</a:t>
            </a:fld>
            <a:endParaRPr lang="en-US" dirty="0"/>
          </a:p>
        </p:txBody>
      </p:sp>
      <p:sp>
        <p:nvSpPr>
          <p:cNvPr id="5" name="Footer Placeholder 4">
            <a:extLst>
              <a:ext uri="{FF2B5EF4-FFF2-40B4-BE49-F238E27FC236}">
                <a16:creationId xmlns:a16="http://schemas.microsoft.com/office/drawing/2014/main" id="{CEE268FD-C457-4D8C-93E4-852673B011B8}"/>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ED8E74B6-7883-419E-B121-7307C5B7C7B8}"/>
              </a:ext>
            </a:extLst>
          </p:cNvPr>
          <p:cNvSpPr>
            <a:spLocks noGrp="1"/>
          </p:cNvSpPr>
          <p:nvPr>
            <p:ph type="sldNum" sz="quarter" idx="12"/>
          </p:nvPr>
        </p:nvSpPr>
        <p:spPr/>
        <p:txBody>
          <a:bodyPr/>
          <a:lstStyle>
            <a:lvl1pPr>
              <a:defRPr/>
            </a:lvl1pPr>
          </a:lstStyle>
          <a:p>
            <a:pPr>
              <a:defRPr/>
            </a:pPr>
            <a:fld id="{C27F8B0E-F095-465F-9483-054B72D5CAA9}" type="slidenum">
              <a:rPr lang="en-US"/>
              <a:pPr>
                <a:defRPr/>
              </a:pPr>
              <a:t>‹#›</a:t>
            </a:fld>
            <a:endParaRPr lang="en-US"/>
          </a:p>
        </p:txBody>
      </p:sp>
    </p:spTree>
    <p:extLst>
      <p:ext uri="{BB962C8B-B14F-4D97-AF65-F5344CB8AC3E}">
        <p14:creationId xmlns:p14="http://schemas.microsoft.com/office/powerpoint/2010/main" val="224497706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2_Title and Content">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1C3C958-313B-4B9A-B5DA-EACA8001C5CD}"/>
              </a:ext>
            </a:extLst>
          </p:cNvPr>
          <p:cNvSpPr>
            <a:spLocks noGrp="1"/>
          </p:cNvSpPr>
          <p:nvPr>
            <p:ph type="dt" sz="half" idx="10"/>
          </p:nvPr>
        </p:nvSpPr>
        <p:spPr/>
        <p:txBody>
          <a:bodyPr/>
          <a:lstStyle>
            <a:lvl1pPr>
              <a:defRPr/>
            </a:lvl1pPr>
          </a:lstStyle>
          <a:p>
            <a:pPr>
              <a:defRPr/>
            </a:pPr>
            <a:fld id="{ECB8B568-ABB4-4D00-BEB3-1190905AA34C}" type="datetimeFigureOut">
              <a:rPr lang="en-US"/>
              <a:pPr>
                <a:defRPr/>
              </a:pPr>
              <a:t>5/25/2018</a:t>
            </a:fld>
            <a:endParaRPr lang="en-US" dirty="0"/>
          </a:p>
        </p:txBody>
      </p:sp>
      <p:sp>
        <p:nvSpPr>
          <p:cNvPr id="5" name="Footer Placeholder 4">
            <a:extLst>
              <a:ext uri="{FF2B5EF4-FFF2-40B4-BE49-F238E27FC236}">
                <a16:creationId xmlns:a16="http://schemas.microsoft.com/office/drawing/2014/main" id="{AE95105D-1012-4AB3-8C6D-32A157F871E1}"/>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645EAA65-DDE8-46E2-9B60-32F513A79D8A}"/>
              </a:ext>
            </a:extLst>
          </p:cNvPr>
          <p:cNvSpPr>
            <a:spLocks noGrp="1"/>
          </p:cNvSpPr>
          <p:nvPr>
            <p:ph type="sldNum" sz="quarter" idx="12"/>
          </p:nvPr>
        </p:nvSpPr>
        <p:spPr/>
        <p:txBody>
          <a:bodyPr/>
          <a:lstStyle>
            <a:lvl1pPr>
              <a:defRPr/>
            </a:lvl1pPr>
          </a:lstStyle>
          <a:p>
            <a:pPr>
              <a:defRPr/>
            </a:pPr>
            <a:fld id="{47346B71-000F-4DBF-B78F-556C1F507F02}" type="slidenum">
              <a:rPr lang="en-US"/>
              <a:pPr>
                <a:defRPr/>
              </a:pPr>
              <a:t>‹#›</a:t>
            </a:fld>
            <a:endParaRPr lang="en-US"/>
          </a:p>
        </p:txBody>
      </p:sp>
    </p:spTree>
    <p:extLst>
      <p:ext uri="{BB962C8B-B14F-4D97-AF65-F5344CB8AC3E}">
        <p14:creationId xmlns:p14="http://schemas.microsoft.com/office/powerpoint/2010/main" val="16762059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F18888D-E288-4FB0-B6A5-53D98FD18362}" type="datetimeFigureOut">
              <a:rPr lang="en-US" smtClean="0"/>
              <a:t>5/25/2018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071117D-0EA6-4FC0-9B43-C48EF32B0104}" type="slidenum">
              <a:rPr lang="en-US" smtClean="0"/>
              <a:t>‹#›</a:t>
            </a:fld>
            <a:endParaRPr lang="en-US"/>
          </a:p>
        </p:txBody>
      </p:sp>
    </p:spTree>
    <p:extLst>
      <p:ext uri="{BB962C8B-B14F-4D97-AF65-F5344CB8AC3E}">
        <p14:creationId xmlns:p14="http://schemas.microsoft.com/office/powerpoint/2010/main" val="362898987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3_Title and Content">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F33C1B07-EFA3-4AA8-BBAD-2EE50253D649}"/>
              </a:ext>
            </a:extLst>
          </p:cNvPr>
          <p:cNvSpPr>
            <a:spLocks noGrp="1"/>
          </p:cNvSpPr>
          <p:nvPr>
            <p:ph type="dt" sz="half" idx="10"/>
          </p:nvPr>
        </p:nvSpPr>
        <p:spPr/>
        <p:txBody>
          <a:bodyPr/>
          <a:lstStyle>
            <a:lvl1pPr>
              <a:defRPr/>
            </a:lvl1pPr>
          </a:lstStyle>
          <a:p>
            <a:pPr>
              <a:defRPr/>
            </a:pPr>
            <a:fld id="{4FDCFA00-C306-4684-8AEC-E5AB9C7B815B}" type="datetimeFigureOut">
              <a:rPr lang="en-US"/>
              <a:pPr>
                <a:defRPr/>
              </a:pPr>
              <a:t>5/25/2018</a:t>
            </a:fld>
            <a:endParaRPr lang="en-US" dirty="0"/>
          </a:p>
        </p:txBody>
      </p:sp>
      <p:sp>
        <p:nvSpPr>
          <p:cNvPr id="5" name="Footer Placeholder 4">
            <a:extLst>
              <a:ext uri="{FF2B5EF4-FFF2-40B4-BE49-F238E27FC236}">
                <a16:creationId xmlns:a16="http://schemas.microsoft.com/office/drawing/2014/main" id="{1AE7F254-DC2A-4834-9F74-66AD5A9BEA48}"/>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2DE4B6CF-6205-4DF0-B111-3359AD7366EF}"/>
              </a:ext>
            </a:extLst>
          </p:cNvPr>
          <p:cNvSpPr>
            <a:spLocks noGrp="1"/>
          </p:cNvSpPr>
          <p:nvPr>
            <p:ph type="sldNum" sz="quarter" idx="12"/>
          </p:nvPr>
        </p:nvSpPr>
        <p:spPr/>
        <p:txBody>
          <a:bodyPr/>
          <a:lstStyle>
            <a:lvl1pPr>
              <a:defRPr/>
            </a:lvl1pPr>
          </a:lstStyle>
          <a:p>
            <a:pPr>
              <a:defRPr/>
            </a:pPr>
            <a:fld id="{2EC1C0CE-F3BB-4314-8508-E8BB3A1BA76B}" type="slidenum">
              <a:rPr lang="en-US"/>
              <a:pPr>
                <a:defRPr/>
              </a:pPr>
              <a:t>‹#›</a:t>
            </a:fld>
            <a:endParaRPr lang="en-US"/>
          </a:p>
        </p:txBody>
      </p:sp>
    </p:spTree>
    <p:extLst>
      <p:ext uri="{BB962C8B-B14F-4D97-AF65-F5344CB8AC3E}">
        <p14:creationId xmlns:p14="http://schemas.microsoft.com/office/powerpoint/2010/main" val="287789921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257DBA5F-9ADC-4A68-8FCA-61FF38B8EB03}"/>
              </a:ext>
            </a:extLst>
          </p:cNvPr>
          <p:cNvSpPr>
            <a:spLocks noGrp="1" noChangeArrowheads="1"/>
          </p:cNvSpPr>
          <p:nvPr>
            <p:ph type="ftr" sz="quarter" idx="10"/>
          </p:nvPr>
        </p:nvSpPr>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F63567AE-6F71-49FA-A176-EA87069BD8BA}"/>
              </a:ext>
            </a:extLst>
          </p:cNvPr>
          <p:cNvSpPr>
            <a:spLocks noGrp="1" noChangeArrowheads="1"/>
          </p:cNvSpPr>
          <p:nvPr>
            <p:ph type="sldNum" sz="quarter" idx="11"/>
          </p:nvPr>
        </p:nvSpPr>
        <p:spPr/>
        <p:txBody>
          <a:bodyPr/>
          <a:lstStyle>
            <a:lvl1pPr>
              <a:defRPr/>
            </a:lvl1pPr>
          </a:lstStyle>
          <a:p>
            <a:pPr>
              <a:defRPr/>
            </a:pPr>
            <a:fld id="{8EADB26F-15A1-4E9D-8011-6B67722B4D29}" type="slidenum">
              <a:rPr lang="en-US"/>
              <a:pPr>
                <a:defRPr/>
              </a:pPr>
              <a:t>‹#›</a:t>
            </a:fld>
            <a:endParaRPr lang="en-US"/>
          </a:p>
        </p:txBody>
      </p:sp>
    </p:spTree>
    <p:extLst>
      <p:ext uri="{BB962C8B-B14F-4D97-AF65-F5344CB8AC3E}">
        <p14:creationId xmlns:p14="http://schemas.microsoft.com/office/powerpoint/2010/main" val="133731196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p>
            <a:fld id="{A1A7B691-B013-4FC8-8441-A10AE730A0C7}" type="datetimeFigureOut">
              <a:rPr lang="en-US" smtClean="0"/>
              <a:t>5/25/2018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984E8B5-B124-4539-9A3D-FA490CC762A8}" type="slidenum">
              <a:rPr lang="en-US" smtClean="0"/>
              <a:t>‹#›</a:t>
            </a:fld>
            <a:endParaRPr lang="en-US"/>
          </a:p>
        </p:txBody>
      </p:sp>
    </p:spTree>
    <p:extLst>
      <p:ext uri="{BB962C8B-B14F-4D97-AF65-F5344CB8AC3E}">
        <p14:creationId xmlns:p14="http://schemas.microsoft.com/office/powerpoint/2010/main" val="267298945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1A7B691-B013-4FC8-8441-A10AE730A0C7}" type="datetimeFigureOut">
              <a:rPr lang="en-US" smtClean="0"/>
              <a:t>5/25/2018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984E8B5-B124-4539-9A3D-FA490CC762A8}" type="slidenum">
              <a:rPr lang="en-US" smtClean="0"/>
              <a:t>‹#›</a:t>
            </a:fld>
            <a:endParaRPr lang="en-US"/>
          </a:p>
        </p:txBody>
      </p:sp>
    </p:spTree>
    <p:extLst>
      <p:ext uri="{BB962C8B-B14F-4D97-AF65-F5344CB8AC3E}">
        <p14:creationId xmlns:p14="http://schemas.microsoft.com/office/powerpoint/2010/main" val="45892078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1A7B691-B013-4FC8-8441-A10AE730A0C7}" type="datetimeFigureOut">
              <a:rPr lang="en-US" smtClean="0"/>
              <a:t>5/25/2018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984E8B5-B124-4539-9A3D-FA490CC762A8}" type="slidenum">
              <a:rPr lang="en-US" smtClean="0"/>
              <a:t>‹#›</a:t>
            </a:fld>
            <a:endParaRPr lang="en-US"/>
          </a:p>
        </p:txBody>
      </p:sp>
    </p:spTree>
    <p:extLst>
      <p:ext uri="{BB962C8B-B14F-4D97-AF65-F5344CB8AC3E}">
        <p14:creationId xmlns:p14="http://schemas.microsoft.com/office/powerpoint/2010/main" val="351923973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A1A7B691-B013-4FC8-8441-A10AE730A0C7}" type="datetimeFigureOut">
              <a:rPr lang="en-US" smtClean="0"/>
              <a:t>5/25/2018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984E8B5-B124-4539-9A3D-FA490CC762A8}" type="slidenum">
              <a:rPr lang="en-US" smtClean="0"/>
              <a:t>‹#›</a:t>
            </a:fld>
            <a:endParaRPr lang="en-US"/>
          </a:p>
        </p:txBody>
      </p:sp>
    </p:spTree>
    <p:extLst>
      <p:ext uri="{BB962C8B-B14F-4D97-AF65-F5344CB8AC3E}">
        <p14:creationId xmlns:p14="http://schemas.microsoft.com/office/powerpoint/2010/main" val="428618102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p>
        </p:txBody>
      </p:sp>
      <p:sp>
        <p:nvSpPr>
          <p:cNvPr id="3" name="Text Placeholder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1A7B691-B013-4FC8-8441-A10AE730A0C7}" type="datetimeFigureOut">
              <a:rPr lang="en-US" smtClean="0"/>
              <a:t>5/25/2018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984E8B5-B124-4539-9A3D-FA490CC762A8}" type="slidenum">
              <a:rPr lang="en-US" smtClean="0"/>
              <a:t>‹#›</a:t>
            </a:fld>
            <a:endParaRPr lang="en-US"/>
          </a:p>
        </p:txBody>
      </p:sp>
    </p:spTree>
    <p:extLst>
      <p:ext uri="{BB962C8B-B14F-4D97-AF65-F5344CB8AC3E}">
        <p14:creationId xmlns:p14="http://schemas.microsoft.com/office/powerpoint/2010/main" val="202556509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A1A7B691-B013-4FC8-8441-A10AE730A0C7}" type="datetimeFigureOut">
              <a:rPr lang="en-US" smtClean="0"/>
              <a:t>5/25/2018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984E8B5-B124-4539-9A3D-FA490CC762A8}" type="slidenum">
              <a:rPr lang="en-US" smtClean="0"/>
              <a:t>‹#›</a:t>
            </a:fld>
            <a:endParaRPr lang="en-US"/>
          </a:p>
        </p:txBody>
      </p:sp>
    </p:spTree>
    <p:extLst>
      <p:ext uri="{BB962C8B-B14F-4D97-AF65-F5344CB8AC3E}">
        <p14:creationId xmlns:p14="http://schemas.microsoft.com/office/powerpoint/2010/main" val="323355588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1A7B691-B013-4FC8-8441-A10AE730A0C7}" type="datetimeFigureOut">
              <a:rPr lang="en-US" smtClean="0"/>
              <a:t>5/25/2018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984E8B5-B124-4539-9A3D-FA490CC762A8}" type="slidenum">
              <a:rPr lang="en-US" smtClean="0"/>
              <a:t>‹#›</a:t>
            </a:fld>
            <a:endParaRPr lang="en-US"/>
          </a:p>
        </p:txBody>
      </p:sp>
    </p:spTree>
    <p:extLst>
      <p:ext uri="{BB962C8B-B14F-4D97-AF65-F5344CB8AC3E}">
        <p14:creationId xmlns:p14="http://schemas.microsoft.com/office/powerpoint/2010/main" val="229380644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Content Placeholder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A1A7B691-B013-4FC8-8441-A10AE730A0C7}" type="datetimeFigureOut">
              <a:rPr lang="en-US" smtClean="0"/>
              <a:t>5/25/2018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984E8B5-B124-4539-9A3D-FA490CC762A8}" type="slidenum">
              <a:rPr lang="en-US" smtClean="0"/>
              <a:t>‹#›</a:t>
            </a:fld>
            <a:endParaRPr lang="en-US"/>
          </a:p>
        </p:txBody>
      </p:sp>
    </p:spTree>
    <p:extLst>
      <p:ext uri="{BB962C8B-B14F-4D97-AF65-F5344CB8AC3E}">
        <p14:creationId xmlns:p14="http://schemas.microsoft.com/office/powerpoint/2010/main" val="5033423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F18888D-E288-4FB0-B6A5-53D98FD18362}" type="datetimeFigureOut">
              <a:rPr lang="en-US" smtClean="0"/>
              <a:t>5/25/2018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071117D-0EA6-4FC0-9B43-C48EF32B0104}" type="slidenum">
              <a:rPr lang="en-US" smtClean="0"/>
              <a:t>‹#›</a:t>
            </a:fld>
            <a:endParaRPr lang="en-US"/>
          </a:p>
        </p:txBody>
      </p:sp>
    </p:spTree>
    <p:extLst>
      <p:ext uri="{BB962C8B-B14F-4D97-AF65-F5344CB8AC3E}">
        <p14:creationId xmlns:p14="http://schemas.microsoft.com/office/powerpoint/2010/main" val="291797776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Picture Placeholder 2"/>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A1A7B691-B013-4FC8-8441-A10AE730A0C7}" type="datetimeFigureOut">
              <a:rPr lang="en-US" smtClean="0"/>
              <a:t>5/25/2018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984E8B5-B124-4539-9A3D-FA490CC762A8}" type="slidenum">
              <a:rPr lang="en-US" smtClean="0"/>
              <a:t>‹#›</a:t>
            </a:fld>
            <a:endParaRPr lang="en-US"/>
          </a:p>
        </p:txBody>
      </p:sp>
    </p:spTree>
    <p:extLst>
      <p:ext uri="{BB962C8B-B14F-4D97-AF65-F5344CB8AC3E}">
        <p14:creationId xmlns:p14="http://schemas.microsoft.com/office/powerpoint/2010/main" val="24537951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1A7B691-B013-4FC8-8441-A10AE730A0C7}" type="datetimeFigureOut">
              <a:rPr lang="en-US" smtClean="0"/>
              <a:t>5/25/2018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984E8B5-B124-4539-9A3D-FA490CC762A8}" type="slidenum">
              <a:rPr lang="en-US" smtClean="0"/>
              <a:t>‹#›</a:t>
            </a:fld>
            <a:endParaRPr lang="en-US"/>
          </a:p>
        </p:txBody>
      </p:sp>
    </p:spTree>
    <p:extLst>
      <p:ext uri="{BB962C8B-B14F-4D97-AF65-F5344CB8AC3E}">
        <p14:creationId xmlns:p14="http://schemas.microsoft.com/office/powerpoint/2010/main" val="384958559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1A7B691-B013-4FC8-8441-A10AE730A0C7}" type="datetimeFigureOut">
              <a:rPr lang="en-US" smtClean="0"/>
              <a:t>5/25/2018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984E8B5-B124-4539-9A3D-FA490CC762A8}" type="slidenum">
              <a:rPr lang="en-US" smtClean="0"/>
              <a:t>‹#›</a:t>
            </a:fld>
            <a:endParaRPr lang="en-US"/>
          </a:p>
        </p:txBody>
      </p:sp>
    </p:spTree>
    <p:extLst>
      <p:ext uri="{BB962C8B-B14F-4D97-AF65-F5344CB8AC3E}">
        <p14:creationId xmlns:p14="http://schemas.microsoft.com/office/powerpoint/2010/main" val="371936834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3315011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946404" y="758952"/>
            <a:ext cx="7063740" cy="4041648"/>
          </a:xfrm>
        </p:spPr>
        <p:txBody>
          <a:bodyPr anchor="b">
            <a:normAutofit/>
          </a:bodyPr>
          <a:lstStyle>
            <a:lvl1pPr algn="l">
              <a:lnSpc>
                <a:spcPct val="85000"/>
              </a:lnSpc>
              <a:defRPr sz="5400"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946404" y="4800600"/>
            <a:ext cx="7063740" cy="1691640"/>
          </a:xfrm>
        </p:spPr>
        <p:txBody>
          <a:bodyPr>
            <a:normAutofit/>
          </a:bodyPr>
          <a:lstStyle>
            <a:lvl1pPr marL="0" indent="0" algn="l">
              <a:buNone/>
              <a:defRPr sz="1650" baseline="0">
                <a:solidFill>
                  <a:schemeClr val="tx1">
                    <a:lumMod val="75000"/>
                  </a:schemeClr>
                </a:solidFill>
              </a:defRPr>
            </a:lvl1pPr>
            <a:lvl2pPr marL="342900" indent="0" algn="ctr">
              <a:buNone/>
              <a:defRPr sz="1650"/>
            </a:lvl2pPr>
            <a:lvl3pPr marL="685800" indent="0" algn="ctr">
              <a:buNone/>
              <a:defRPr sz="1650"/>
            </a:lvl3pPr>
            <a:lvl4pPr marL="1028700" indent="0" algn="ctr">
              <a:buNone/>
              <a:defRPr sz="1500"/>
            </a:lvl4pPr>
            <a:lvl5pPr marL="1371600" indent="0" algn="ctr">
              <a:buNone/>
              <a:defRPr sz="1500"/>
            </a:lvl5pPr>
            <a:lvl6pPr marL="1714500" indent="0" algn="ctr">
              <a:buNone/>
              <a:defRPr sz="1500"/>
            </a:lvl6pPr>
            <a:lvl7pPr marL="2057400" indent="0" algn="ctr">
              <a:buNone/>
              <a:defRPr sz="1500"/>
            </a:lvl7pPr>
            <a:lvl8pPr marL="2400300" indent="0" algn="ctr">
              <a:buNone/>
              <a:defRPr sz="1500"/>
            </a:lvl8pPr>
            <a:lvl9pPr marL="2743200" indent="0" algn="ctr">
              <a:buNone/>
              <a:defRPr sz="15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A1A7B691-B013-4FC8-8441-A10AE730A0C7}" type="datetimeFigureOut">
              <a:rPr lang="en-US" smtClean="0"/>
              <a:t>5/25/2018</a:t>
            </a:fld>
            <a:endParaRPr lang="en-US"/>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tx1">
                    <a:lumMod val="65000"/>
                  </a:schemeClr>
                </a:solidFill>
              </a:defRPr>
            </a:lvl1pPr>
          </a:lstStyle>
          <a:p>
            <a:fld id="{4984E8B5-B124-4539-9A3D-FA490CC762A8}" type="slidenum">
              <a:rPr lang="en-US" smtClean="0"/>
              <a:t>‹#›</a:t>
            </a:fld>
            <a:endParaRPr lang="en-US"/>
          </a:p>
        </p:txBody>
      </p:sp>
      <p:sp>
        <p:nvSpPr>
          <p:cNvPr id="7" name="Rectangle 6"/>
          <p:cNvSpPr/>
          <p:nvPr/>
        </p:nvSpPr>
        <p:spPr>
          <a:xfrm>
            <a:off x="0" y="0"/>
            <a:ext cx="3429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39657166"/>
      </p:ext>
    </p:extLst>
  </p:cSld>
  <p:clrMapOvr>
    <a:overrideClrMapping bg1="dk1" tx1="lt1" bg2="dk2" tx2="lt2" accent1="accent1" accent2="accent2" accent3="accent3" accent4="accent4" accent5="accent5" accent6="accent6" hlink="hlink" folHlink="folHlink"/>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1A7B691-B013-4FC8-8441-A10AE730A0C7}" type="datetimeFigureOut">
              <a:rPr lang="en-US" smtClean="0"/>
              <a:t>5/25/2018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984E8B5-B124-4539-9A3D-FA490CC762A8}" type="slidenum">
              <a:rPr lang="en-US" smtClean="0"/>
              <a:t>‹#›</a:t>
            </a:fld>
            <a:endParaRPr lang="en-US"/>
          </a:p>
        </p:txBody>
      </p:sp>
    </p:spTree>
    <p:extLst>
      <p:ext uri="{BB962C8B-B14F-4D97-AF65-F5344CB8AC3E}">
        <p14:creationId xmlns:p14="http://schemas.microsoft.com/office/powerpoint/2010/main" val="350831887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46404" y="758952"/>
            <a:ext cx="7063740" cy="4041648"/>
          </a:xfrm>
        </p:spPr>
        <p:txBody>
          <a:bodyPr anchor="b">
            <a:normAutofit/>
          </a:bodyPr>
          <a:lstStyle>
            <a:lvl1pPr>
              <a:lnSpc>
                <a:spcPct val="85000"/>
              </a:lnSpc>
              <a:defRPr sz="5400" b="0"/>
            </a:lvl1pPr>
          </a:lstStyle>
          <a:p>
            <a:r>
              <a:rPr lang="en-US"/>
              <a:t>Click to edit Master title style</a:t>
            </a:r>
            <a:endParaRPr lang="en-US" dirty="0"/>
          </a:p>
        </p:txBody>
      </p:sp>
      <p:sp>
        <p:nvSpPr>
          <p:cNvPr id="3" name="Text Placeholder 2"/>
          <p:cNvSpPr>
            <a:spLocks noGrp="1"/>
          </p:cNvSpPr>
          <p:nvPr>
            <p:ph type="body" idx="1"/>
          </p:nvPr>
        </p:nvSpPr>
        <p:spPr>
          <a:xfrm>
            <a:off x="946404" y="4800600"/>
            <a:ext cx="7063740" cy="1691640"/>
          </a:xfrm>
        </p:spPr>
        <p:txBody>
          <a:bodyPr anchor="t">
            <a:normAutofit/>
          </a:bodyPr>
          <a:lstStyle>
            <a:lvl1pPr marL="0" indent="0">
              <a:buNone/>
              <a:defRPr sz="1650">
                <a:solidFill>
                  <a:schemeClr val="tx1">
                    <a:lumMod val="65000"/>
                    <a:lumOff val="3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1A7B691-B013-4FC8-8441-A10AE730A0C7}" type="datetimeFigureOut">
              <a:rPr lang="en-US" smtClean="0"/>
              <a:t>5/25/2018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984E8B5-B124-4539-9A3D-FA490CC762A8}" type="slidenum">
              <a:rPr lang="en-US" smtClean="0"/>
              <a:t>‹#›</a:t>
            </a:fld>
            <a:endParaRPr lang="en-US"/>
          </a:p>
        </p:txBody>
      </p:sp>
      <p:sp>
        <p:nvSpPr>
          <p:cNvPr id="7" name="Rectangle 6"/>
          <p:cNvSpPr/>
          <p:nvPr/>
        </p:nvSpPr>
        <p:spPr>
          <a:xfrm>
            <a:off x="0" y="0"/>
            <a:ext cx="3429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8279156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946404" y="1828801"/>
            <a:ext cx="3360420" cy="4351337"/>
          </a:xfrm>
        </p:spPr>
        <p:txBody>
          <a:bodyPr/>
          <a:lstStyle>
            <a:lvl1pPr>
              <a:defRPr sz="1350"/>
            </a:lvl1pPr>
            <a:lvl2pPr>
              <a:defRPr sz="1200"/>
            </a:lvl2pPr>
            <a:lvl3pPr>
              <a:defRPr sz="1050"/>
            </a:lvl3pPr>
            <a:lvl4pPr>
              <a:defRPr sz="1050"/>
            </a:lvl4pPr>
            <a:lvl5pPr>
              <a:defRPr sz="1050"/>
            </a:lvl5pPr>
            <a:lvl6pPr>
              <a:defRPr sz="1050"/>
            </a:lvl6pPr>
            <a:lvl7pPr>
              <a:defRPr sz="1050"/>
            </a:lvl7pPr>
            <a:lvl8pPr>
              <a:defRPr sz="1050"/>
            </a:lvl8pPr>
            <a:lvl9pPr>
              <a:defRPr sz="10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594860" y="1828801"/>
            <a:ext cx="3360420" cy="4351337"/>
          </a:xfrm>
        </p:spPr>
        <p:txBody>
          <a:bodyPr/>
          <a:lstStyle>
            <a:lvl1pPr>
              <a:defRPr sz="1350"/>
            </a:lvl1pPr>
            <a:lvl2pPr>
              <a:defRPr sz="1200"/>
            </a:lvl2pPr>
            <a:lvl3pPr>
              <a:defRPr sz="1050"/>
            </a:lvl3pPr>
            <a:lvl4pPr>
              <a:defRPr sz="1050"/>
            </a:lvl4pPr>
            <a:lvl5pPr>
              <a:defRPr sz="1050"/>
            </a:lvl5pPr>
            <a:lvl6pPr>
              <a:defRPr sz="1050"/>
            </a:lvl6pPr>
            <a:lvl7pPr>
              <a:defRPr sz="1050"/>
            </a:lvl7pPr>
            <a:lvl8pPr>
              <a:defRPr sz="1050"/>
            </a:lvl8pPr>
            <a:lvl9pPr>
              <a:defRPr sz="10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1A7B691-B013-4FC8-8441-A10AE730A0C7}" type="datetimeFigureOut">
              <a:rPr lang="en-US" smtClean="0"/>
              <a:t>5/25/2018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984E8B5-B124-4539-9A3D-FA490CC762A8}" type="slidenum">
              <a:rPr lang="en-US" smtClean="0"/>
              <a:t>‹#›</a:t>
            </a:fld>
            <a:endParaRPr lang="en-US"/>
          </a:p>
        </p:txBody>
      </p:sp>
    </p:spTree>
    <p:extLst>
      <p:ext uri="{BB962C8B-B14F-4D97-AF65-F5344CB8AC3E}">
        <p14:creationId xmlns:p14="http://schemas.microsoft.com/office/powerpoint/2010/main" val="426254912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946404" y="1713655"/>
            <a:ext cx="3360420" cy="731520"/>
          </a:xfrm>
        </p:spPr>
        <p:txBody>
          <a:bodyPr anchor="b">
            <a:normAutofit/>
          </a:bodyPr>
          <a:lstStyle>
            <a:lvl1pPr marL="0" indent="0">
              <a:spcBef>
                <a:spcPts val="0"/>
              </a:spcBef>
              <a:buNone/>
              <a:defRPr sz="1500" b="0">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946404" y="2507550"/>
            <a:ext cx="3360420" cy="3664650"/>
          </a:xfrm>
        </p:spPr>
        <p:txBody>
          <a:bodyPr/>
          <a:lstStyle>
            <a:lvl1pPr>
              <a:defRPr sz="1350"/>
            </a:lvl1pPr>
            <a:lvl2pPr>
              <a:defRPr sz="1200"/>
            </a:lvl2pPr>
            <a:lvl3pPr>
              <a:defRPr sz="1050"/>
            </a:lvl3pPr>
            <a:lvl4pPr>
              <a:defRPr sz="1050"/>
            </a:lvl4pPr>
            <a:lvl5pPr>
              <a:defRPr sz="1050"/>
            </a:lvl5pPr>
            <a:lvl6pPr>
              <a:defRPr sz="1050"/>
            </a:lvl6pPr>
            <a:lvl7pPr>
              <a:defRPr sz="1050"/>
            </a:lvl7pPr>
            <a:lvl8pPr>
              <a:defRPr sz="1050"/>
            </a:lvl8pPr>
            <a:lvl9pPr>
              <a:defRPr sz="10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594860" y="1713655"/>
            <a:ext cx="3360420" cy="731520"/>
          </a:xfrm>
        </p:spPr>
        <p:txBody>
          <a:bodyPr anchor="b">
            <a:normAutofit/>
          </a:bodyPr>
          <a:lstStyle>
            <a:lvl1pPr marL="0" indent="0">
              <a:lnSpc>
                <a:spcPct val="95000"/>
              </a:lnSpc>
              <a:spcBef>
                <a:spcPts val="0"/>
              </a:spcBef>
              <a:buNone/>
              <a:defRPr lang="en-US" sz="1500" b="0" kern="1200" dirty="0">
                <a:solidFill>
                  <a:schemeClr val="tx2"/>
                </a:solidFill>
                <a:latin typeface="+mn-lt"/>
                <a:ea typeface="+mn-ea"/>
                <a:cs typeface="+mn-cs"/>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marL="0" lvl="0" indent="0" algn="l" defTabSz="685800" rtl="0" eaLnBrk="1" latinLnBrk="0" hangingPunct="1">
              <a:lnSpc>
                <a:spcPct val="90000"/>
              </a:lnSpc>
              <a:spcBef>
                <a:spcPts val="1500"/>
              </a:spcBef>
              <a:buFontTx/>
              <a:buNone/>
            </a:pPr>
            <a:r>
              <a:rPr lang="en-US"/>
              <a:t>Click to edit Master text styles</a:t>
            </a:r>
          </a:p>
        </p:txBody>
      </p:sp>
      <p:sp>
        <p:nvSpPr>
          <p:cNvPr id="6" name="Content Placeholder 5"/>
          <p:cNvSpPr>
            <a:spLocks noGrp="1"/>
          </p:cNvSpPr>
          <p:nvPr>
            <p:ph sz="quarter" idx="4"/>
          </p:nvPr>
        </p:nvSpPr>
        <p:spPr>
          <a:xfrm>
            <a:off x="4594860" y="2507550"/>
            <a:ext cx="3360420" cy="3664650"/>
          </a:xfrm>
        </p:spPr>
        <p:txBody>
          <a:bodyPr/>
          <a:lstStyle>
            <a:lvl1pPr>
              <a:defRPr sz="1350"/>
            </a:lvl1pPr>
            <a:lvl2pPr>
              <a:defRPr sz="1200"/>
            </a:lvl2pPr>
            <a:lvl3pPr>
              <a:defRPr sz="1050"/>
            </a:lvl3pPr>
            <a:lvl4pPr>
              <a:defRPr sz="1050"/>
            </a:lvl4pPr>
            <a:lvl5pPr>
              <a:defRPr sz="1050"/>
            </a:lvl5pPr>
            <a:lvl6pPr>
              <a:defRPr sz="1050"/>
            </a:lvl6pPr>
            <a:lvl7pPr>
              <a:defRPr sz="1050"/>
            </a:lvl7pPr>
            <a:lvl8pPr>
              <a:defRPr sz="1050"/>
            </a:lvl8pPr>
            <a:lvl9pPr>
              <a:defRPr sz="10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1A7B691-B013-4FC8-8441-A10AE730A0C7}" type="datetimeFigureOut">
              <a:rPr lang="en-US" smtClean="0"/>
              <a:t>5/25/2018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984E8B5-B124-4539-9A3D-FA490CC762A8}" type="slidenum">
              <a:rPr lang="en-US" smtClean="0"/>
              <a:t>‹#›</a:t>
            </a:fld>
            <a:endParaRPr lang="en-US"/>
          </a:p>
        </p:txBody>
      </p:sp>
    </p:spTree>
    <p:extLst>
      <p:ext uri="{BB962C8B-B14F-4D97-AF65-F5344CB8AC3E}">
        <p14:creationId xmlns:p14="http://schemas.microsoft.com/office/powerpoint/2010/main" val="233031202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A7B691-B013-4FC8-8441-A10AE730A0C7}" type="datetimeFigureOut">
              <a:rPr lang="en-US" smtClean="0"/>
              <a:t>5/25/2018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984E8B5-B124-4539-9A3D-FA490CC762A8}" type="slidenum">
              <a:rPr lang="en-US" smtClean="0"/>
              <a:t>‹#›</a:t>
            </a:fld>
            <a:endParaRPr lang="en-US"/>
          </a:p>
        </p:txBody>
      </p:sp>
    </p:spTree>
    <p:extLst>
      <p:ext uri="{BB962C8B-B14F-4D97-AF65-F5344CB8AC3E}">
        <p14:creationId xmlns:p14="http://schemas.microsoft.com/office/powerpoint/2010/main" val="2994387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F18888D-E288-4FB0-B6A5-53D98FD18362}" type="datetimeFigureOut">
              <a:rPr lang="en-US" smtClean="0"/>
              <a:t>5/25/2018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071117D-0EA6-4FC0-9B43-C48EF32B0104}" type="slidenum">
              <a:rPr lang="en-US" smtClean="0"/>
              <a:t>‹#›</a:t>
            </a:fld>
            <a:endParaRPr lang="en-US"/>
          </a:p>
        </p:txBody>
      </p:sp>
    </p:spTree>
    <p:extLst>
      <p:ext uri="{BB962C8B-B14F-4D97-AF65-F5344CB8AC3E}">
        <p14:creationId xmlns:p14="http://schemas.microsoft.com/office/powerpoint/2010/main" val="100391429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1A7B691-B013-4FC8-8441-A10AE730A0C7}" type="datetimeFigureOut">
              <a:rPr lang="en-US" smtClean="0"/>
              <a:t>5/25/2018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984E8B5-B124-4539-9A3D-FA490CC762A8}" type="slidenum">
              <a:rPr lang="en-US" smtClean="0"/>
              <a:t>‹#›</a:t>
            </a:fld>
            <a:endParaRPr lang="en-US"/>
          </a:p>
        </p:txBody>
      </p:sp>
    </p:spTree>
    <p:extLst>
      <p:ext uri="{BB962C8B-B14F-4D97-AF65-F5344CB8AC3E}">
        <p14:creationId xmlns:p14="http://schemas.microsoft.com/office/powerpoint/2010/main" val="262985304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936" y="457201"/>
            <a:ext cx="2400300" cy="1600197"/>
          </a:xfrm>
        </p:spPr>
        <p:txBody>
          <a:bodyPr anchor="b">
            <a:normAutofit/>
          </a:bodyPr>
          <a:lstStyle>
            <a:lvl1pPr>
              <a:defRPr sz="2400" b="0" baseline="0"/>
            </a:lvl1pPr>
          </a:lstStyle>
          <a:p>
            <a:r>
              <a:rPr lang="en-US"/>
              <a:t>Click to edit Master title style</a:t>
            </a:r>
            <a:endParaRPr lang="en-US" dirty="0"/>
          </a:p>
        </p:txBody>
      </p:sp>
      <p:sp>
        <p:nvSpPr>
          <p:cNvPr id="3" name="Content Placeholder 2"/>
          <p:cNvSpPr>
            <a:spLocks noGrp="1"/>
          </p:cNvSpPr>
          <p:nvPr>
            <p:ph idx="1"/>
          </p:nvPr>
        </p:nvSpPr>
        <p:spPr>
          <a:xfrm>
            <a:off x="3378200" y="685800"/>
            <a:ext cx="4559300" cy="5486400"/>
          </a:xfrm>
        </p:spPr>
        <p:txBody>
          <a:bodyPr/>
          <a:lstStyle>
            <a:lvl1pPr>
              <a:defRPr sz="1500"/>
            </a:lvl1pPr>
            <a:lvl2pPr>
              <a:defRPr sz="1350"/>
            </a:lvl2pPr>
            <a:lvl3pPr>
              <a:defRPr sz="1200"/>
            </a:lvl3pPr>
            <a:lvl4pPr>
              <a:defRPr sz="1050"/>
            </a:lvl4pPr>
            <a:lvl5pPr>
              <a:defRPr sz="1050"/>
            </a:lvl5pPr>
            <a:lvl6pPr>
              <a:defRPr sz="1050"/>
            </a:lvl6pPr>
            <a:lvl7pPr>
              <a:defRPr sz="1050"/>
            </a:lvl7pPr>
            <a:lvl8pPr>
              <a:defRPr sz="1050"/>
            </a:lvl8pPr>
            <a:lvl9pPr>
              <a:defRPr sz="10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30936" y="2099735"/>
            <a:ext cx="2400300" cy="3810001"/>
          </a:xfrm>
        </p:spPr>
        <p:txBody>
          <a:bodyPr>
            <a:normAutofit/>
          </a:bodyPr>
          <a:lstStyle>
            <a:lvl1pPr marL="0" indent="0">
              <a:lnSpc>
                <a:spcPct val="114000"/>
              </a:lnSpc>
              <a:spcBef>
                <a:spcPts val="600"/>
              </a:spcBef>
              <a:buNone/>
              <a:defRPr sz="975"/>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A1A7B691-B013-4FC8-8441-A10AE730A0C7}" type="datetimeFigureOut">
              <a:rPr lang="en-US" smtClean="0"/>
              <a:t>5/25/2018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984E8B5-B124-4539-9A3D-FA490CC762A8}" type="slidenum">
              <a:rPr lang="en-US" smtClean="0"/>
              <a:t>‹#›</a:t>
            </a:fld>
            <a:endParaRPr lang="en-US"/>
          </a:p>
        </p:txBody>
      </p:sp>
    </p:spTree>
    <p:extLst>
      <p:ext uri="{BB962C8B-B14F-4D97-AF65-F5344CB8AC3E}">
        <p14:creationId xmlns:p14="http://schemas.microsoft.com/office/powerpoint/2010/main" val="139481616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5105400"/>
            <a:ext cx="846963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5800" y="5257800"/>
            <a:ext cx="7486650" cy="914400"/>
          </a:xfrm>
        </p:spPr>
        <p:txBody>
          <a:bodyPr anchor="b">
            <a:normAutofit/>
          </a:bodyPr>
          <a:lstStyle>
            <a:lvl1pPr>
              <a:defRPr sz="2100" b="0">
                <a:solidFill>
                  <a:schemeClr val="bg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8469630" cy="5128923"/>
          </a:xfrm>
          <a:solidFill>
            <a:schemeClr val="accent1"/>
          </a:solidFill>
        </p:spPr>
        <p:txBody>
          <a:bodyPr anchor="t"/>
          <a:lstStyle>
            <a:lvl1pPr marL="0" indent="0">
              <a:buNone/>
              <a:defRPr sz="2400">
                <a:solidFill>
                  <a:schemeClr val="bg1"/>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685800" y="6108590"/>
            <a:ext cx="7486650" cy="597011"/>
          </a:xfrm>
        </p:spPr>
        <p:txBody>
          <a:bodyPr>
            <a:normAutofit/>
          </a:bodyPr>
          <a:lstStyle>
            <a:lvl1pPr marL="0" indent="0">
              <a:lnSpc>
                <a:spcPct val="100000"/>
              </a:lnSpc>
              <a:spcBef>
                <a:spcPts val="600"/>
              </a:spcBef>
              <a:buNone/>
              <a:defRPr sz="975">
                <a:solidFill>
                  <a:schemeClr val="bg1">
                    <a:lumMod val="85000"/>
                  </a:schemeClr>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A1A7B691-B013-4FC8-8441-A10AE730A0C7}" type="datetimeFigureOut">
              <a:rPr lang="en-US" smtClean="0"/>
              <a:t>5/25/2018</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984E8B5-B124-4539-9A3D-FA490CC762A8}" type="slidenum">
              <a:rPr lang="en-US" smtClean="0"/>
              <a:t>‹#›</a:t>
            </a:fld>
            <a:endParaRPr lang="en-US"/>
          </a:p>
        </p:txBody>
      </p:sp>
    </p:spTree>
    <p:extLst>
      <p:ext uri="{BB962C8B-B14F-4D97-AF65-F5344CB8AC3E}">
        <p14:creationId xmlns:p14="http://schemas.microsoft.com/office/powerpoint/2010/main" val="341425743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1A7B691-B013-4FC8-8441-A10AE730A0C7}" type="datetimeFigureOut">
              <a:rPr lang="en-US" smtClean="0"/>
              <a:t>5/25/2018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984E8B5-B124-4539-9A3D-FA490CC762A8}" type="slidenum">
              <a:rPr lang="en-US" smtClean="0"/>
              <a:t>‹#›</a:t>
            </a:fld>
            <a:endParaRPr lang="en-US"/>
          </a:p>
        </p:txBody>
      </p:sp>
    </p:spTree>
    <p:extLst>
      <p:ext uri="{BB962C8B-B14F-4D97-AF65-F5344CB8AC3E}">
        <p14:creationId xmlns:p14="http://schemas.microsoft.com/office/powerpoint/2010/main" val="290945844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486525" y="381000"/>
            <a:ext cx="1857375" cy="58975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71500" y="381000"/>
            <a:ext cx="5800725" cy="58975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1A7B691-B013-4FC8-8441-A10AE730A0C7}" type="datetimeFigureOut">
              <a:rPr lang="en-US" smtClean="0"/>
              <a:t>5/25/2018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984E8B5-B124-4539-9A3D-FA490CC762A8}" type="slidenum">
              <a:rPr lang="en-US" smtClean="0"/>
              <a:t>‹#›</a:t>
            </a:fld>
            <a:endParaRPr lang="en-US"/>
          </a:p>
        </p:txBody>
      </p:sp>
    </p:spTree>
    <p:extLst>
      <p:ext uri="{BB962C8B-B14F-4D97-AF65-F5344CB8AC3E}">
        <p14:creationId xmlns:p14="http://schemas.microsoft.com/office/powerpoint/2010/main" val="399491337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550597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F18888D-E288-4FB0-B6A5-53D98FD18362}" type="datetimeFigureOut">
              <a:rPr lang="en-US" smtClean="0"/>
              <a:t>5/25/2018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071117D-0EA6-4FC0-9B43-C48EF32B0104}" type="slidenum">
              <a:rPr lang="en-US" smtClean="0"/>
              <a:t>‹#›</a:t>
            </a:fld>
            <a:endParaRPr lang="en-US"/>
          </a:p>
        </p:txBody>
      </p:sp>
    </p:spTree>
    <p:extLst>
      <p:ext uri="{BB962C8B-B14F-4D97-AF65-F5344CB8AC3E}">
        <p14:creationId xmlns:p14="http://schemas.microsoft.com/office/powerpoint/2010/main" val="24041407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F18888D-E288-4FB0-B6A5-53D98FD18362}" type="datetimeFigureOut">
              <a:rPr lang="en-US" smtClean="0"/>
              <a:t>5/25/2018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071117D-0EA6-4FC0-9B43-C48EF32B0104}" type="slidenum">
              <a:rPr lang="en-US" smtClean="0"/>
              <a:t>‹#›</a:t>
            </a:fld>
            <a:endParaRPr lang="en-US"/>
          </a:p>
        </p:txBody>
      </p:sp>
    </p:spTree>
    <p:extLst>
      <p:ext uri="{BB962C8B-B14F-4D97-AF65-F5344CB8AC3E}">
        <p14:creationId xmlns:p14="http://schemas.microsoft.com/office/powerpoint/2010/main" val="39141605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F18888D-E288-4FB0-B6A5-53D98FD18362}" type="datetimeFigureOut">
              <a:rPr lang="en-US" smtClean="0"/>
              <a:t>5/25/2018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071117D-0EA6-4FC0-9B43-C48EF32B0104}" type="slidenum">
              <a:rPr lang="en-US" smtClean="0"/>
              <a:t>‹#›</a:t>
            </a:fld>
            <a:endParaRPr lang="en-US"/>
          </a:p>
        </p:txBody>
      </p:sp>
    </p:spTree>
    <p:extLst>
      <p:ext uri="{BB962C8B-B14F-4D97-AF65-F5344CB8AC3E}">
        <p14:creationId xmlns:p14="http://schemas.microsoft.com/office/powerpoint/2010/main" val="30581446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F18888D-E288-4FB0-B6A5-53D98FD18362}" type="datetimeFigureOut">
              <a:rPr lang="en-US" smtClean="0"/>
              <a:t>5/25/2018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071117D-0EA6-4FC0-9B43-C48EF32B0104}" type="slidenum">
              <a:rPr lang="en-US" smtClean="0"/>
              <a:t>‹#›</a:t>
            </a:fld>
            <a:endParaRPr lang="en-US"/>
          </a:p>
        </p:txBody>
      </p:sp>
    </p:spTree>
    <p:extLst>
      <p:ext uri="{BB962C8B-B14F-4D97-AF65-F5344CB8AC3E}">
        <p14:creationId xmlns:p14="http://schemas.microsoft.com/office/powerpoint/2010/main" val="12777584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F18888D-E288-4FB0-B6A5-53D98FD18362}" type="datetimeFigureOut">
              <a:rPr lang="en-US" smtClean="0"/>
              <a:t>5/25/2018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071117D-0EA6-4FC0-9B43-C48EF32B0104}" type="slidenum">
              <a:rPr lang="en-US" smtClean="0"/>
              <a:t>‹#›</a:t>
            </a:fld>
            <a:endParaRPr lang="en-US"/>
          </a:p>
        </p:txBody>
      </p:sp>
    </p:spTree>
    <p:extLst>
      <p:ext uri="{BB962C8B-B14F-4D97-AF65-F5344CB8AC3E}">
        <p14:creationId xmlns:p14="http://schemas.microsoft.com/office/powerpoint/2010/main" val="13653501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2.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3.xml"/><Relationship Id="rId1" Type="http://schemas.openxmlformats.org/officeDocument/2006/relationships/slideLayout" Target="../slideLayouts/slideLayout13.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slideLayout" Target="../slideLayouts/slideLayout15.xml"/><Relationship Id="rId1" Type="http://schemas.openxmlformats.org/officeDocument/2006/relationships/slideLayout" Target="../slideLayouts/slideLayout14.xml"/><Relationship Id="rId5" Type="http://schemas.openxmlformats.org/officeDocument/2006/relationships/image" Target="../media/image2.jpeg"/><Relationship Id="rId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19.xml"/><Relationship Id="rId7" Type="http://schemas.openxmlformats.org/officeDocument/2006/relationships/image" Target="../media/image3.jpeg"/><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theme" Target="../theme/theme5.xml"/><Relationship Id="rId5" Type="http://schemas.openxmlformats.org/officeDocument/2006/relationships/slideLayout" Target="../slideLayouts/slideLayout21.xml"/><Relationship Id="rId4" Type="http://schemas.openxmlformats.org/officeDocument/2006/relationships/slideLayout" Target="../slideLayouts/slideLayout20.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29.xml"/><Relationship Id="rId3" Type="http://schemas.openxmlformats.org/officeDocument/2006/relationships/slideLayout" Target="../slideLayouts/slideLayout24.xml"/><Relationship Id="rId7" Type="http://schemas.openxmlformats.org/officeDocument/2006/relationships/slideLayout" Target="../slideLayouts/slideLayout28.xml"/><Relationship Id="rId12" Type="http://schemas.openxmlformats.org/officeDocument/2006/relationships/theme" Target="../theme/theme6.xml"/><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0" Type="http://schemas.openxmlformats.org/officeDocument/2006/relationships/slideLayout" Target="../slideLayouts/slideLayout31.xml"/><Relationship Id="rId4" Type="http://schemas.openxmlformats.org/officeDocument/2006/relationships/slideLayout" Target="../slideLayouts/slideLayout25.xml"/><Relationship Id="rId9" Type="http://schemas.openxmlformats.org/officeDocument/2006/relationships/slideLayout" Target="../slideLayouts/slideLayout30.xml"/></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7.xml"/><Relationship Id="rId1" Type="http://schemas.openxmlformats.org/officeDocument/2006/relationships/slideLayout" Target="../slideLayouts/slideLayout33.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8.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9.xml"/><Relationship Id="rId1" Type="http://schemas.openxmlformats.org/officeDocument/2006/relationships/slideLayout" Target="../slideLayouts/slideLayout4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F18888D-E288-4FB0-B6A5-53D98FD18362}" type="datetimeFigureOut">
              <a:rPr lang="en-US" smtClean="0"/>
              <a:t>5/25/2018</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071117D-0EA6-4FC0-9B43-C48EF32B0104}" type="slidenum">
              <a:rPr lang="en-US" smtClean="0"/>
              <a:t>‹#›</a:t>
            </a:fld>
            <a:endParaRPr lang="en-US"/>
          </a:p>
        </p:txBody>
      </p:sp>
    </p:spTree>
    <p:extLst>
      <p:ext uri="{BB962C8B-B14F-4D97-AF65-F5344CB8AC3E}">
        <p14:creationId xmlns:p14="http://schemas.microsoft.com/office/powerpoint/2010/main" val="239232534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5889E33-6CA9-4CC4-BF2A-25D9E3E771CC}"/>
              </a:ext>
            </a:extLst>
          </p:cNvPr>
          <p:cNvSpPr>
            <a:spLocks noGrp="1"/>
          </p:cNvSpPr>
          <p:nvPr>
            <p:ph type="title"/>
          </p:nvPr>
        </p:nvSpPr>
        <p:spPr>
          <a:xfrm>
            <a:off x="1371600" y="247650"/>
            <a:ext cx="7772400" cy="1143000"/>
          </a:xfrm>
          <a:prstGeom prst="rect">
            <a:avLst/>
          </a:prstGeom>
        </p:spPr>
        <p:txBody>
          <a:bodyPr vert="horz" lIns="91440" tIns="45720" rIns="91440" bIns="45720" rtlCol="0" anchor="ctr">
            <a:noAutofit/>
            <a:scene3d>
              <a:camera prst="orthographicFront"/>
              <a:lightRig rig="threePt" dir="t"/>
            </a:scene3d>
            <a:sp3d contourW="6350" prstMaterial="metal">
              <a:bevelT w="25400" h="50800"/>
              <a:contourClr>
                <a:schemeClr val="accent1">
                  <a:lumMod val="75000"/>
                </a:schemeClr>
              </a:contourClr>
            </a:sp3d>
          </a:bodyPr>
          <a:lstStyle/>
          <a:p>
            <a:r>
              <a:rPr lang="en-US" dirty="0"/>
              <a:t>Master title style</a:t>
            </a:r>
          </a:p>
        </p:txBody>
      </p:sp>
      <p:sp>
        <p:nvSpPr>
          <p:cNvPr id="1027" name="Text Placeholder 2">
            <a:extLst>
              <a:ext uri="{FF2B5EF4-FFF2-40B4-BE49-F238E27FC236}">
                <a16:creationId xmlns:a16="http://schemas.microsoft.com/office/drawing/2014/main" id="{EEA702E9-ACEE-4CE6-A74E-E071B974AE0A}"/>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Tree>
    <p:extLst>
      <p:ext uri="{BB962C8B-B14F-4D97-AF65-F5344CB8AC3E}">
        <p14:creationId xmlns:p14="http://schemas.microsoft.com/office/powerpoint/2010/main" val="1177350230"/>
      </p:ext>
    </p:extLst>
  </p:cSld>
  <p:clrMap bg1="lt1" tx1="dk1" bg2="lt2" tx2="dk2" accent1="accent1" accent2="accent2" accent3="accent3" accent4="accent4" accent5="accent5" accent6="accent6" hlink="hlink" folHlink="folHlink"/>
  <p:sldLayoutIdLst>
    <p:sldLayoutId id="2147483673" r:id="rId1"/>
  </p:sldLayoutIdLst>
  <p:txStyles>
    <p:titleStyle>
      <a:lvl1pPr algn="ctr" rtl="0" eaLnBrk="0" fontAlgn="base" hangingPunct="0">
        <a:spcBef>
          <a:spcPct val="0"/>
        </a:spcBef>
        <a:spcAft>
          <a:spcPct val="0"/>
        </a:spcAft>
        <a:defRPr sz="4800" kern="1200">
          <a:gradFill>
            <a:gsLst>
              <a:gs pos="0">
                <a:schemeClr val="bg1"/>
              </a:gs>
              <a:gs pos="32000">
                <a:schemeClr val="accent1">
                  <a:lumMod val="40000"/>
                  <a:lumOff val="60000"/>
                </a:schemeClr>
              </a:gs>
              <a:gs pos="100000">
                <a:schemeClr val="bg1"/>
              </a:gs>
            </a:gsLst>
            <a:lin ang="5400000" scaled="0"/>
          </a:gradFill>
          <a:effectLst>
            <a:outerShdw blurRad="76200" dist="76200" dir="2820000" algn="ctr" rotWithShape="0">
              <a:schemeClr val="tx1"/>
            </a:outerShdw>
          </a:effectLst>
          <a:latin typeface="Times New Roman MT Extra Bold" pitchFamily="18" charset="0"/>
          <a:ea typeface="+mj-ea"/>
          <a:cs typeface="+mj-cs"/>
        </a:defRPr>
      </a:lvl1pPr>
      <a:lvl2pPr algn="ctr" rtl="0" eaLnBrk="0" fontAlgn="base" hangingPunct="0">
        <a:spcBef>
          <a:spcPct val="0"/>
        </a:spcBef>
        <a:spcAft>
          <a:spcPct val="0"/>
        </a:spcAft>
        <a:defRPr sz="4800">
          <a:solidFill>
            <a:schemeClr val="tx1"/>
          </a:solidFill>
          <a:latin typeface="Times New Roman MT Extra Bold"/>
        </a:defRPr>
      </a:lvl2pPr>
      <a:lvl3pPr algn="ctr" rtl="0" eaLnBrk="0" fontAlgn="base" hangingPunct="0">
        <a:spcBef>
          <a:spcPct val="0"/>
        </a:spcBef>
        <a:spcAft>
          <a:spcPct val="0"/>
        </a:spcAft>
        <a:defRPr sz="4800">
          <a:solidFill>
            <a:schemeClr val="tx1"/>
          </a:solidFill>
          <a:latin typeface="Times New Roman MT Extra Bold"/>
        </a:defRPr>
      </a:lvl3pPr>
      <a:lvl4pPr algn="ctr" rtl="0" eaLnBrk="0" fontAlgn="base" hangingPunct="0">
        <a:spcBef>
          <a:spcPct val="0"/>
        </a:spcBef>
        <a:spcAft>
          <a:spcPct val="0"/>
        </a:spcAft>
        <a:defRPr sz="4800">
          <a:solidFill>
            <a:schemeClr val="tx1"/>
          </a:solidFill>
          <a:latin typeface="Times New Roman MT Extra Bold"/>
        </a:defRPr>
      </a:lvl4pPr>
      <a:lvl5pPr algn="ctr" rtl="0" eaLnBrk="0" fontAlgn="base" hangingPunct="0">
        <a:spcBef>
          <a:spcPct val="0"/>
        </a:spcBef>
        <a:spcAft>
          <a:spcPct val="0"/>
        </a:spcAft>
        <a:defRPr sz="4800">
          <a:solidFill>
            <a:schemeClr val="tx1"/>
          </a:solidFill>
          <a:latin typeface="Times New Roman MT Extra Bold"/>
        </a:defRPr>
      </a:lvl5pPr>
      <a:lvl6pPr marL="457200" algn="ctr" rtl="0" fontAlgn="base">
        <a:spcBef>
          <a:spcPct val="0"/>
        </a:spcBef>
        <a:spcAft>
          <a:spcPct val="0"/>
        </a:spcAft>
        <a:defRPr sz="4800">
          <a:solidFill>
            <a:schemeClr val="tx1"/>
          </a:solidFill>
          <a:latin typeface="Times New Roman MT Extra Bold"/>
        </a:defRPr>
      </a:lvl6pPr>
      <a:lvl7pPr marL="914400" algn="ctr" rtl="0" fontAlgn="base">
        <a:spcBef>
          <a:spcPct val="0"/>
        </a:spcBef>
        <a:spcAft>
          <a:spcPct val="0"/>
        </a:spcAft>
        <a:defRPr sz="4800">
          <a:solidFill>
            <a:schemeClr val="tx1"/>
          </a:solidFill>
          <a:latin typeface="Times New Roman MT Extra Bold"/>
        </a:defRPr>
      </a:lvl7pPr>
      <a:lvl8pPr marL="1371600" algn="ctr" rtl="0" fontAlgn="base">
        <a:spcBef>
          <a:spcPct val="0"/>
        </a:spcBef>
        <a:spcAft>
          <a:spcPct val="0"/>
        </a:spcAft>
        <a:defRPr sz="4800">
          <a:solidFill>
            <a:schemeClr val="tx1"/>
          </a:solidFill>
          <a:latin typeface="Times New Roman MT Extra Bold"/>
        </a:defRPr>
      </a:lvl8pPr>
      <a:lvl9pPr marL="1828800" algn="ctr" rtl="0" fontAlgn="base">
        <a:spcBef>
          <a:spcPct val="0"/>
        </a:spcBef>
        <a:spcAft>
          <a:spcPct val="0"/>
        </a:spcAft>
        <a:defRPr sz="4800">
          <a:solidFill>
            <a:schemeClr val="tx1"/>
          </a:solidFill>
          <a:latin typeface="Times New Roman MT Extra Bold"/>
        </a:defRPr>
      </a:lvl9pPr>
    </p:titleStyle>
    <p:bodyStyle>
      <a:lvl1pPr marL="342900" indent="-342900" algn="l" rtl="0" eaLnBrk="0" fontAlgn="base" hangingPunct="0">
        <a:spcBef>
          <a:spcPct val="20000"/>
        </a:spcBef>
        <a:spcAft>
          <a:spcPct val="0"/>
        </a:spcAft>
        <a:buFont typeface="Arial" panose="020B0604020202020204" pitchFamily="34" charset="0"/>
        <a:buChar char="•"/>
        <a:defRPr lang="en-US" sz="4400" b="1" kern="1200" dirty="0">
          <a:solidFill>
            <a:srgbClr val="12357C"/>
          </a:solidFill>
          <a:latin typeface="Arial Narrow" pitchFamily="34" charset="0"/>
          <a:ea typeface="Dotum" pitchFamily="34" charset="-127"/>
          <a:cs typeface="MV Boli" pitchFamily="2"/>
        </a:defRPr>
      </a:lvl1pPr>
      <a:lvl2pPr marL="742950" indent="-285750" algn="l" rtl="0" eaLnBrk="0" fontAlgn="base" hangingPunct="0">
        <a:spcBef>
          <a:spcPct val="20000"/>
        </a:spcBef>
        <a:spcAft>
          <a:spcPct val="0"/>
        </a:spcAft>
        <a:buFont typeface="Arial" panose="020B0604020202020204" pitchFamily="34" charset="0"/>
        <a:buChar char="–"/>
        <a:defRPr lang="en-US" sz="3200" b="1" kern="1200" dirty="0">
          <a:solidFill>
            <a:srgbClr val="2B4A81"/>
          </a:solidFill>
          <a:latin typeface="+mn-lt"/>
          <a:ea typeface="Dotum" pitchFamily="34" charset="-127"/>
          <a:cs typeface="+mn-cs"/>
        </a:defRPr>
      </a:lvl2pPr>
      <a:lvl3pPr marL="1143000" indent="-228600" algn="l" rtl="0" eaLnBrk="0" fontAlgn="base" hangingPunct="0">
        <a:spcBef>
          <a:spcPct val="20000"/>
        </a:spcBef>
        <a:spcAft>
          <a:spcPct val="0"/>
        </a:spcAft>
        <a:buFont typeface="Arial" panose="020B0604020202020204" pitchFamily="34" charset="0"/>
        <a:buChar char="•"/>
        <a:defRPr lang="en-US" sz="2800" b="1" kern="1200" dirty="0">
          <a:solidFill>
            <a:srgbClr val="2B4A81"/>
          </a:solidFill>
          <a:latin typeface="+mn-lt"/>
          <a:ea typeface="Dotum" pitchFamily="34" charset="-127"/>
          <a:cs typeface="+mn-cs"/>
        </a:defRPr>
      </a:lvl3pPr>
      <a:lvl4pPr marL="1600200" indent="-228600" algn="l" rtl="0" eaLnBrk="0" fontAlgn="base" hangingPunct="0">
        <a:spcBef>
          <a:spcPct val="20000"/>
        </a:spcBef>
        <a:spcAft>
          <a:spcPct val="0"/>
        </a:spcAft>
        <a:buFont typeface="Arial" panose="020B0604020202020204" pitchFamily="34" charset="0"/>
        <a:buChar char="–"/>
        <a:defRPr lang="en-US" sz="2400" b="1" kern="1200" dirty="0">
          <a:solidFill>
            <a:srgbClr val="2B4A81"/>
          </a:solidFill>
          <a:latin typeface="+mn-lt"/>
          <a:ea typeface="Dotum" pitchFamily="34" charset="-127"/>
          <a:cs typeface="+mn-cs"/>
        </a:defRPr>
      </a:lvl4pPr>
      <a:lvl5pPr marL="2057400" indent="-228600" algn="l" rtl="0" eaLnBrk="0" fontAlgn="base" hangingPunct="0">
        <a:spcBef>
          <a:spcPct val="20000"/>
        </a:spcBef>
        <a:spcAft>
          <a:spcPct val="0"/>
        </a:spcAft>
        <a:buFont typeface="Arial" panose="020B0604020202020204" pitchFamily="34" charset="0"/>
        <a:buChar char="»"/>
        <a:defRPr lang="en-US" sz="2400" b="1" kern="1200" dirty="0">
          <a:solidFill>
            <a:srgbClr val="2B4A81"/>
          </a:solidFill>
          <a:latin typeface="+mn-lt"/>
          <a:ea typeface="Dotum" pitchFamily="34" charset="-127"/>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F80D64B-81C1-4296-AC58-53BBD00B6967}"/>
              </a:ext>
            </a:extLst>
          </p:cNvPr>
          <p:cNvSpPr>
            <a:spLocks noGrp="1"/>
          </p:cNvSpPr>
          <p:nvPr>
            <p:ph type="title"/>
          </p:nvPr>
        </p:nvSpPr>
        <p:spPr>
          <a:xfrm>
            <a:off x="1371600" y="247650"/>
            <a:ext cx="7772400" cy="1143000"/>
          </a:xfrm>
          <a:prstGeom prst="rect">
            <a:avLst/>
          </a:prstGeom>
        </p:spPr>
        <p:txBody>
          <a:bodyPr vert="horz" lIns="91440" tIns="45720" rIns="91440" bIns="45720" rtlCol="0" anchor="ctr">
            <a:noAutofit/>
            <a:scene3d>
              <a:camera prst="orthographicFront"/>
              <a:lightRig rig="threePt" dir="t"/>
            </a:scene3d>
            <a:sp3d contourW="6350" prstMaterial="metal">
              <a:bevelT w="25400" h="50800"/>
              <a:contourClr>
                <a:schemeClr val="accent1">
                  <a:lumMod val="75000"/>
                </a:schemeClr>
              </a:contourClr>
            </a:sp3d>
          </a:bodyPr>
          <a:lstStyle/>
          <a:p>
            <a:r>
              <a:rPr lang="en-US" dirty="0"/>
              <a:t>Master title style</a:t>
            </a:r>
          </a:p>
        </p:txBody>
      </p:sp>
      <p:sp>
        <p:nvSpPr>
          <p:cNvPr id="1027" name="Text Placeholder 2">
            <a:extLst>
              <a:ext uri="{FF2B5EF4-FFF2-40B4-BE49-F238E27FC236}">
                <a16:creationId xmlns:a16="http://schemas.microsoft.com/office/drawing/2014/main" id="{6EB708E4-5109-46DB-B14D-E50A2E71DBC1}"/>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Tree>
    <p:extLst>
      <p:ext uri="{BB962C8B-B14F-4D97-AF65-F5344CB8AC3E}">
        <p14:creationId xmlns:p14="http://schemas.microsoft.com/office/powerpoint/2010/main" val="2740578387"/>
      </p:ext>
    </p:extLst>
  </p:cSld>
  <p:clrMap bg1="lt1" tx1="dk1" bg2="lt2" tx2="dk2" accent1="accent1" accent2="accent2" accent3="accent3" accent4="accent4" accent5="accent5" accent6="accent6" hlink="hlink" folHlink="folHlink"/>
  <p:sldLayoutIdLst>
    <p:sldLayoutId id="2147483675" r:id="rId1"/>
  </p:sldLayoutIdLst>
  <p:txStyles>
    <p:titleStyle>
      <a:lvl1pPr algn="ctr" rtl="0" eaLnBrk="0" fontAlgn="base" hangingPunct="0">
        <a:spcBef>
          <a:spcPct val="0"/>
        </a:spcBef>
        <a:spcAft>
          <a:spcPct val="0"/>
        </a:spcAft>
        <a:defRPr sz="4800" kern="1200">
          <a:gradFill>
            <a:gsLst>
              <a:gs pos="0">
                <a:schemeClr val="bg1"/>
              </a:gs>
              <a:gs pos="32000">
                <a:schemeClr val="accent1">
                  <a:lumMod val="40000"/>
                  <a:lumOff val="60000"/>
                </a:schemeClr>
              </a:gs>
              <a:gs pos="100000">
                <a:schemeClr val="bg1"/>
              </a:gs>
            </a:gsLst>
            <a:lin ang="5400000" scaled="0"/>
          </a:gradFill>
          <a:effectLst>
            <a:outerShdw blurRad="76200" dist="76200" dir="2820000" algn="ctr" rotWithShape="0">
              <a:schemeClr val="tx1"/>
            </a:outerShdw>
          </a:effectLst>
          <a:latin typeface="Times New Roman MT Extra Bold" pitchFamily="18" charset="0"/>
          <a:ea typeface="+mj-ea"/>
          <a:cs typeface="+mj-cs"/>
        </a:defRPr>
      </a:lvl1pPr>
      <a:lvl2pPr algn="ctr" rtl="0" eaLnBrk="0" fontAlgn="base" hangingPunct="0">
        <a:spcBef>
          <a:spcPct val="0"/>
        </a:spcBef>
        <a:spcAft>
          <a:spcPct val="0"/>
        </a:spcAft>
        <a:defRPr sz="4800">
          <a:solidFill>
            <a:schemeClr val="tx1"/>
          </a:solidFill>
          <a:latin typeface="Times New Roman MT Extra Bold"/>
        </a:defRPr>
      </a:lvl2pPr>
      <a:lvl3pPr algn="ctr" rtl="0" eaLnBrk="0" fontAlgn="base" hangingPunct="0">
        <a:spcBef>
          <a:spcPct val="0"/>
        </a:spcBef>
        <a:spcAft>
          <a:spcPct val="0"/>
        </a:spcAft>
        <a:defRPr sz="4800">
          <a:solidFill>
            <a:schemeClr val="tx1"/>
          </a:solidFill>
          <a:latin typeface="Times New Roman MT Extra Bold"/>
        </a:defRPr>
      </a:lvl3pPr>
      <a:lvl4pPr algn="ctr" rtl="0" eaLnBrk="0" fontAlgn="base" hangingPunct="0">
        <a:spcBef>
          <a:spcPct val="0"/>
        </a:spcBef>
        <a:spcAft>
          <a:spcPct val="0"/>
        </a:spcAft>
        <a:defRPr sz="4800">
          <a:solidFill>
            <a:schemeClr val="tx1"/>
          </a:solidFill>
          <a:latin typeface="Times New Roman MT Extra Bold"/>
        </a:defRPr>
      </a:lvl4pPr>
      <a:lvl5pPr algn="ctr" rtl="0" eaLnBrk="0" fontAlgn="base" hangingPunct="0">
        <a:spcBef>
          <a:spcPct val="0"/>
        </a:spcBef>
        <a:spcAft>
          <a:spcPct val="0"/>
        </a:spcAft>
        <a:defRPr sz="4800">
          <a:solidFill>
            <a:schemeClr val="tx1"/>
          </a:solidFill>
          <a:latin typeface="Times New Roman MT Extra Bold"/>
        </a:defRPr>
      </a:lvl5pPr>
      <a:lvl6pPr marL="457200" algn="ctr" rtl="0" fontAlgn="base">
        <a:spcBef>
          <a:spcPct val="0"/>
        </a:spcBef>
        <a:spcAft>
          <a:spcPct val="0"/>
        </a:spcAft>
        <a:defRPr sz="4800">
          <a:solidFill>
            <a:schemeClr val="tx1"/>
          </a:solidFill>
          <a:latin typeface="Times New Roman MT Extra Bold"/>
        </a:defRPr>
      </a:lvl6pPr>
      <a:lvl7pPr marL="914400" algn="ctr" rtl="0" fontAlgn="base">
        <a:spcBef>
          <a:spcPct val="0"/>
        </a:spcBef>
        <a:spcAft>
          <a:spcPct val="0"/>
        </a:spcAft>
        <a:defRPr sz="4800">
          <a:solidFill>
            <a:schemeClr val="tx1"/>
          </a:solidFill>
          <a:latin typeface="Times New Roman MT Extra Bold"/>
        </a:defRPr>
      </a:lvl7pPr>
      <a:lvl8pPr marL="1371600" algn="ctr" rtl="0" fontAlgn="base">
        <a:spcBef>
          <a:spcPct val="0"/>
        </a:spcBef>
        <a:spcAft>
          <a:spcPct val="0"/>
        </a:spcAft>
        <a:defRPr sz="4800">
          <a:solidFill>
            <a:schemeClr val="tx1"/>
          </a:solidFill>
          <a:latin typeface="Times New Roman MT Extra Bold"/>
        </a:defRPr>
      </a:lvl8pPr>
      <a:lvl9pPr marL="1828800" algn="ctr" rtl="0" fontAlgn="base">
        <a:spcBef>
          <a:spcPct val="0"/>
        </a:spcBef>
        <a:spcAft>
          <a:spcPct val="0"/>
        </a:spcAft>
        <a:defRPr sz="4800">
          <a:solidFill>
            <a:schemeClr val="tx1"/>
          </a:solidFill>
          <a:latin typeface="Times New Roman MT Extra Bold"/>
        </a:defRPr>
      </a:lvl9pPr>
    </p:titleStyle>
    <p:bodyStyle>
      <a:lvl1pPr marL="342900" indent="-342900" algn="l" rtl="0" eaLnBrk="0" fontAlgn="base" hangingPunct="0">
        <a:spcBef>
          <a:spcPct val="20000"/>
        </a:spcBef>
        <a:spcAft>
          <a:spcPct val="0"/>
        </a:spcAft>
        <a:buFont typeface="Arial" panose="020B0604020202020204" pitchFamily="34" charset="0"/>
        <a:buChar char="•"/>
        <a:defRPr lang="en-US" sz="4400" b="1" kern="1200" dirty="0">
          <a:solidFill>
            <a:srgbClr val="12357C"/>
          </a:solidFill>
          <a:latin typeface="Arial Narrow" pitchFamily="34" charset="0"/>
          <a:ea typeface="Dotum" pitchFamily="34" charset="-127"/>
          <a:cs typeface="MV Boli" pitchFamily="2"/>
        </a:defRPr>
      </a:lvl1pPr>
      <a:lvl2pPr marL="742950" indent="-285750" algn="l" rtl="0" eaLnBrk="0" fontAlgn="base" hangingPunct="0">
        <a:spcBef>
          <a:spcPct val="20000"/>
        </a:spcBef>
        <a:spcAft>
          <a:spcPct val="0"/>
        </a:spcAft>
        <a:buFont typeface="Arial" panose="020B0604020202020204" pitchFamily="34" charset="0"/>
        <a:buChar char="–"/>
        <a:defRPr lang="en-US" sz="3200" b="1" kern="1200" dirty="0">
          <a:solidFill>
            <a:srgbClr val="2B4A81"/>
          </a:solidFill>
          <a:latin typeface="+mn-lt"/>
          <a:ea typeface="Dotum" pitchFamily="34" charset="-127"/>
          <a:cs typeface="+mn-cs"/>
        </a:defRPr>
      </a:lvl2pPr>
      <a:lvl3pPr marL="1143000" indent="-228600" algn="l" rtl="0" eaLnBrk="0" fontAlgn="base" hangingPunct="0">
        <a:spcBef>
          <a:spcPct val="20000"/>
        </a:spcBef>
        <a:spcAft>
          <a:spcPct val="0"/>
        </a:spcAft>
        <a:buFont typeface="Arial" panose="020B0604020202020204" pitchFamily="34" charset="0"/>
        <a:buChar char="•"/>
        <a:defRPr lang="en-US" sz="2800" b="1" kern="1200" dirty="0">
          <a:solidFill>
            <a:srgbClr val="2B4A81"/>
          </a:solidFill>
          <a:latin typeface="+mn-lt"/>
          <a:ea typeface="Dotum" pitchFamily="34" charset="-127"/>
          <a:cs typeface="+mn-cs"/>
        </a:defRPr>
      </a:lvl3pPr>
      <a:lvl4pPr marL="1600200" indent="-228600" algn="l" rtl="0" eaLnBrk="0" fontAlgn="base" hangingPunct="0">
        <a:spcBef>
          <a:spcPct val="20000"/>
        </a:spcBef>
        <a:spcAft>
          <a:spcPct val="0"/>
        </a:spcAft>
        <a:buFont typeface="Arial" panose="020B0604020202020204" pitchFamily="34" charset="0"/>
        <a:buChar char="–"/>
        <a:defRPr lang="en-US" sz="2400" b="1" kern="1200" dirty="0">
          <a:solidFill>
            <a:srgbClr val="2B4A81"/>
          </a:solidFill>
          <a:latin typeface="+mn-lt"/>
          <a:ea typeface="Dotum" pitchFamily="34" charset="-127"/>
          <a:cs typeface="+mn-cs"/>
        </a:defRPr>
      </a:lvl4pPr>
      <a:lvl5pPr marL="2057400" indent="-228600" algn="l" rtl="0" eaLnBrk="0" fontAlgn="base" hangingPunct="0">
        <a:spcBef>
          <a:spcPct val="20000"/>
        </a:spcBef>
        <a:spcAft>
          <a:spcPct val="0"/>
        </a:spcAft>
        <a:buFont typeface="Arial" panose="020B0604020202020204" pitchFamily="34" charset="0"/>
        <a:buChar char="»"/>
        <a:defRPr lang="en-US" sz="2400" b="1" kern="1200" dirty="0">
          <a:solidFill>
            <a:srgbClr val="2B4A81"/>
          </a:solidFill>
          <a:latin typeface="+mn-lt"/>
          <a:ea typeface="Dotum" pitchFamily="34" charset="-127"/>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5"/>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9810A1-31BB-4651-914B-B835AE055078}"/>
              </a:ext>
            </a:extLst>
          </p:cNvPr>
          <p:cNvSpPr>
            <a:spLocks noGrp="1"/>
          </p:cNvSpPr>
          <p:nvPr>
            <p:ph type="title"/>
          </p:nvPr>
        </p:nvSpPr>
        <p:spPr>
          <a:xfrm>
            <a:off x="1981200" y="304800"/>
            <a:ext cx="7162800" cy="1143000"/>
          </a:xfrm>
          <a:prstGeom prst="rect">
            <a:avLst/>
          </a:prstGeom>
        </p:spPr>
        <p:txBody>
          <a:bodyPr vert="horz" lIns="91440" tIns="45720" rIns="91440" bIns="45720" rtlCol="0" anchor="ctr">
            <a:normAutofit/>
            <a:scene3d>
              <a:camera prst="orthographicFront"/>
              <a:lightRig rig="threePt" dir="t"/>
            </a:scene3d>
            <a:sp3d contourW="6350" prstMaterial="metal">
              <a:bevelT w="25400" h="50800"/>
              <a:contourClr>
                <a:schemeClr val="accent1">
                  <a:lumMod val="75000"/>
                </a:schemeClr>
              </a:contourClr>
            </a:sp3d>
          </a:bodyPr>
          <a:lstStyle/>
          <a:p>
            <a:r>
              <a:rPr lang="en-US" dirty="0"/>
              <a:t>Behavioral Style Grid</a:t>
            </a:r>
          </a:p>
        </p:txBody>
      </p:sp>
    </p:spTree>
    <p:extLst>
      <p:ext uri="{BB962C8B-B14F-4D97-AF65-F5344CB8AC3E}">
        <p14:creationId xmlns:p14="http://schemas.microsoft.com/office/powerpoint/2010/main" val="1509701972"/>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Lst>
  <p:txStyles>
    <p:titleStyle>
      <a:lvl1pPr algn="ctr" rtl="0" eaLnBrk="0" fontAlgn="base" hangingPunct="0">
        <a:spcBef>
          <a:spcPct val="0"/>
        </a:spcBef>
        <a:spcAft>
          <a:spcPct val="0"/>
        </a:spcAft>
        <a:defRPr sz="4800" kern="1200">
          <a:gradFill>
            <a:gsLst>
              <a:gs pos="0">
                <a:schemeClr val="bg1"/>
              </a:gs>
              <a:gs pos="32000">
                <a:schemeClr val="accent1">
                  <a:lumMod val="40000"/>
                  <a:lumOff val="60000"/>
                </a:schemeClr>
              </a:gs>
              <a:gs pos="100000">
                <a:schemeClr val="bg1"/>
              </a:gs>
            </a:gsLst>
            <a:lin ang="5400000" scaled="0"/>
          </a:gradFill>
          <a:effectLst>
            <a:outerShdw blurRad="76200" dist="76200" dir="2820000" algn="ctr" rotWithShape="0">
              <a:schemeClr val="tx1"/>
            </a:outerShdw>
          </a:effectLst>
          <a:latin typeface="Franklin Gothic Demi Cond" pitchFamily="34" charset="0"/>
          <a:ea typeface="+mj-ea"/>
          <a:cs typeface="+mj-cs"/>
        </a:defRPr>
      </a:lvl1pPr>
      <a:lvl2pPr algn="ctr" rtl="0" eaLnBrk="0" fontAlgn="base" hangingPunct="0">
        <a:spcBef>
          <a:spcPct val="0"/>
        </a:spcBef>
        <a:spcAft>
          <a:spcPct val="0"/>
        </a:spcAft>
        <a:defRPr sz="4800">
          <a:solidFill>
            <a:schemeClr val="tx1"/>
          </a:solidFill>
          <a:latin typeface="Franklin Gothic Demi Cond" pitchFamily="34" charset="0"/>
        </a:defRPr>
      </a:lvl2pPr>
      <a:lvl3pPr algn="ctr" rtl="0" eaLnBrk="0" fontAlgn="base" hangingPunct="0">
        <a:spcBef>
          <a:spcPct val="0"/>
        </a:spcBef>
        <a:spcAft>
          <a:spcPct val="0"/>
        </a:spcAft>
        <a:defRPr sz="4800">
          <a:solidFill>
            <a:schemeClr val="tx1"/>
          </a:solidFill>
          <a:latin typeface="Franklin Gothic Demi Cond" pitchFamily="34" charset="0"/>
        </a:defRPr>
      </a:lvl3pPr>
      <a:lvl4pPr algn="ctr" rtl="0" eaLnBrk="0" fontAlgn="base" hangingPunct="0">
        <a:spcBef>
          <a:spcPct val="0"/>
        </a:spcBef>
        <a:spcAft>
          <a:spcPct val="0"/>
        </a:spcAft>
        <a:defRPr sz="4800">
          <a:solidFill>
            <a:schemeClr val="tx1"/>
          </a:solidFill>
          <a:latin typeface="Franklin Gothic Demi Cond" pitchFamily="34" charset="0"/>
        </a:defRPr>
      </a:lvl4pPr>
      <a:lvl5pPr algn="ctr" rtl="0" eaLnBrk="0" fontAlgn="base" hangingPunct="0">
        <a:spcBef>
          <a:spcPct val="0"/>
        </a:spcBef>
        <a:spcAft>
          <a:spcPct val="0"/>
        </a:spcAft>
        <a:defRPr sz="4800">
          <a:solidFill>
            <a:schemeClr val="tx1"/>
          </a:solidFill>
          <a:latin typeface="Franklin Gothic Demi Cond" pitchFamily="34" charset="0"/>
        </a:defRPr>
      </a:lvl5pPr>
      <a:lvl6pPr marL="457200" algn="ctr" rtl="0" fontAlgn="base">
        <a:spcBef>
          <a:spcPct val="0"/>
        </a:spcBef>
        <a:spcAft>
          <a:spcPct val="0"/>
        </a:spcAft>
        <a:defRPr sz="4800">
          <a:solidFill>
            <a:schemeClr val="tx1"/>
          </a:solidFill>
          <a:latin typeface="Times New Roman MT Extra Bold"/>
        </a:defRPr>
      </a:lvl6pPr>
      <a:lvl7pPr marL="914400" algn="ctr" rtl="0" fontAlgn="base">
        <a:spcBef>
          <a:spcPct val="0"/>
        </a:spcBef>
        <a:spcAft>
          <a:spcPct val="0"/>
        </a:spcAft>
        <a:defRPr sz="4800">
          <a:solidFill>
            <a:schemeClr val="tx1"/>
          </a:solidFill>
          <a:latin typeface="Times New Roman MT Extra Bold"/>
        </a:defRPr>
      </a:lvl7pPr>
      <a:lvl8pPr marL="1371600" algn="ctr" rtl="0" fontAlgn="base">
        <a:spcBef>
          <a:spcPct val="0"/>
        </a:spcBef>
        <a:spcAft>
          <a:spcPct val="0"/>
        </a:spcAft>
        <a:defRPr sz="4800">
          <a:solidFill>
            <a:schemeClr val="tx1"/>
          </a:solidFill>
          <a:latin typeface="Times New Roman MT Extra Bold"/>
        </a:defRPr>
      </a:lvl8pPr>
      <a:lvl9pPr marL="1828800" algn="ctr" rtl="0" fontAlgn="base">
        <a:spcBef>
          <a:spcPct val="0"/>
        </a:spcBef>
        <a:spcAft>
          <a:spcPct val="0"/>
        </a:spcAft>
        <a:defRPr sz="4800">
          <a:solidFill>
            <a:schemeClr val="tx1"/>
          </a:solidFill>
          <a:latin typeface="Times New Roman MT Extra Bold"/>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rgbClr val="12357C"/>
          </a:solidFill>
          <a:latin typeface="Calisto MT" pitchFamily="18" charset="0"/>
          <a:ea typeface="Dotum" pitchFamily="34" charset="-127"/>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Dotum" pitchFamily="34" charset="-127"/>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Dotum" pitchFamily="34" charset="-127"/>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Dotum" pitchFamily="34" charset="-127"/>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Dotum" pitchFamily="34" charset="-127"/>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7"/>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41E0136-EE8C-49F8-AB36-44EEA56E7884}"/>
              </a:ext>
            </a:extLst>
          </p:cNvPr>
          <p:cNvSpPr>
            <a:spLocks noGrp="1"/>
          </p:cNvSpPr>
          <p:nvPr>
            <p:ph type="title"/>
          </p:nvPr>
        </p:nvSpPr>
        <p:spPr>
          <a:xfrm>
            <a:off x="1371600" y="238125"/>
            <a:ext cx="7772400" cy="1143000"/>
          </a:xfrm>
          <a:prstGeom prst="rect">
            <a:avLst/>
          </a:prstGeom>
        </p:spPr>
        <p:txBody>
          <a:bodyPr vert="horz" lIns="91440" tIns="45720" rIns="91440" bIns="45720" rtlCol="0" anchor="ctr">
            <a:normAutofit/>
            <a:scene3d>
              <a:camera prst="orthographicFront"/>
              <a:lightRig rig="threePt" dir="t"/>
            </a:scene3d>
            <a:sp3d contourW="6350" prstMaterial="metal">
              <a:bevelT w="25400" h="50800"/>
              <a:contourClr>
                <a:schemeClr val="accent1">
                  <a:lumMod val="75000"/>
                </a:schemeClr>
              </a:contourClr>
            </a:sp3d>
          </a:bodyPr>
          <a:lstStyle/>
          <a:p>
            <a:r>
              <a:rPr lang="en-US" dirty="0"/>
              <a:t>Directors</a:t>
            </a:r>
          </a:p>
        </p:txBody>
      </p:sp>
      <p:sp>
        <p:nvSpPr>
          <p:cNvPr id="3075" name="Text Placeholder 2">
            <a:extLst>
              <a:ext uri="{FF2B5EF4-FFF2-40B4-BE49-F238E27FC236}">
                <a16:creationId xmlns:a16="http://schemas.microsoft.com/office/drawing/2014/main" id="{47085B8B-720C-47D5-BE0A-3DBFF68CCA7A}"/>
              </a:ext>
            </a:extLst>
          </p:cNvPr>
          <p:cNvSpPr>
            <a:spLocks noGrp="1"/>
          </p:cNvSpPr>
          <p:nvPr>
            <p:ph type="body" idx="1"/>
          </p:nvPr>
        </p:nvSpPr>
        <p:spPr bwMode="auto">
          <a:xfrm>
            <a:off x="457200" y="2209800"/>
            <a:ext cx="8229600" cy="3916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a:extLst>
              <a:ext uri="{FF2B5EF4-FFF2-40B4-BE49-F238E27FC236}">
                <a16:creationId xmlns:a16="http://schemas.microsoft.com/office/drawing/2014/main" id="{80F6F702-1F9D-4C58-B7A6-0A7FF0F53574}"/>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eaLnBrk="0" fontAlgn="auto" hangingPunct="0">
              <a:spcBef>
                <a:spcPts val="0"/>
              </a:spcBef>
              <a:spcAft>
                <a:spcPts val="0"/>
              </a:spcAft>
              <a:defRPr sz="1200">
                <a:solidFill>
                  <a:schemeClr val="tx1">
                    <a:tint val="75000"/>
                  </a:schemeClr>
                </a:solidFill>
                <a:latin typeface="+mn-lt"/>
                <a:ea typeface="ＭＳ Ｐゴシック" pitchFamily="34" charset="-128"/>
                <a:cs typeface="+mn-cs"/>
              </a:defRPr>
            </a:lvl1pPr>
          </a:lstStyle>
          <a:p>
            <a:pPr>
              <a:defRPr/>
            </a:pPr>
            <a:fld id="{865056D2-ED6A-4902-90BB-ADA6B4CD4963}" type="datetimeFigureOut">
              <a:rPr lang="en-US"/>
              <a:pPr>
                <a:defRPr/>
              </a:pPr>
              <a:t>5/25/2018</a:t>
            </a:fld>
            <a:endParaRPr lang="en-US" dirty="0"/>
          </a:p>
        </p:txBody>
      </p:sp>
      <p:sp>
        <p:nvSpPr>
          <p:cNvPr id="5" name="Footer Placeholder 4">
            <a:extLst>
              <a:ext uri="{FF2B5EF4-FFF2-40B4-BE49-F238E27FC236}">
                <a16:creationId xmlns:a16="http://schemas.microsoft.com/office/drawing/2014/main" id="{2F1BC4D4-FE1B-42D0-96C0-F51855B779E7}"/>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eaLnBrk="0" fontAlgn="auto" hangingPunct="0">
              <a:spcBef>
                <a:spcPts val="0"/>
              </a:spcBef>
              <a:spcAft>
                <a:spcPts val="0"/>
              </a:spcAft>
              <a:defRPr sz="1200">
                <a:solidFill>
                  <a:schemeClr val="tx1">
                    <a:tint val="75000"/>
                  </a:schemeClr>
                </a:solidFill>
                <a:latin typeface="+mn-lt"/>
                <a:ea typeface="ＭＳ Ｐゴシック" pitchFamily="34" charset="-128"/>
                <a:cs typeface="+mn-cs"/>
              </a:defRPr>
            </a:lvl1pPr>
          </a:lstStyle>
          <a:p>
            <a:pPr>
              <a:defRPr/>
            </a:pPr>
            <a:endParaRPr lang="en-US"/>
          </a:p>
        </p:txBody>
      </p:sp>
      <p:sp>
        <p:nvSpPr>
          <p:cNvPr id="6" name="Slide Number Placeholder 5">
            <a:extLst>
              <a:ext uri="{FF2B5EF4-FFF2-40B4-BE49-F238E27FC236}">
                <a16:creationId xmlns:a16="http://schemas.microsoft.com/office/drawing/2014/main" id="{751346AC-964C-4EB3-9B9D-EB70D22F6C95}"/>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eaLnBrk="0" hangingPunct="0">
              <a:defRPr sz="1200">
                <a:solidFill>
                  <a:srgbClr val="898989"/>
                </a:solidFill>
                <a:latin typeface="Calibri" panose="020F0502020204030204" pitchFamily="34" charset="0"/>
              </a:defRPr>
            </a:lvl1pPr>
          </a:lstStyle>
          <a:p>
            <a:pPr>
              <a:defRPr/>
            </a:pPr>
            <a:fld id="{E9A3A0EC-11B6-4D8E-936B-15E7386B04B0}" type="slidenum">
              <a:rPr lang="en-US"/>
              <a:pPr>
                <a:defRPr/>
              </a:pPr>
              <a:t>‹#›</a:t>
            </a:fld>
            <a:endParaRPr lang="en-US"/>
          </a:p>
        </p:txBody>
      </p:sp>
    </p:spTree>
    <p:extLst>
      <p:ext uri="{BB962C8B-B14F-4D97-AF65-F5344CB8AC3E}">
        <p14:creationId xmlns:p14="http://schemas.microsoft.com/office/powerpoint/2010/main" val="2832084738"/>
      </p:ext>
    </p:extLst>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Lst>
  <p:txStyles>
    <p:titleStyle>
      <a:lvl1pPr algn="ctr" rtl="0" eaLnBrk="0" fontAlgn="base" hangingPunct="0">
        <a:spcBef>
          <a:spcPct val="0"/>
        </a:spcBef>
        <a:spcAft>
          <a:spcPct val="0"/>
        </a:spcAft>
        <a:defRPr sz="4800" kern="1200">
          <a:gradFill>
            <a:gsLst>
              <a:gs pos="0">
                <a:schemeClr val="bg1"/>
              </a:gs>
              <a:gs pos="32000">
                <a:schemeClr val="accent1">
                  <a:lumMod val="40000"/>
                  <a:lumOff val="60000"/>
                </a:schemeClr>
              </a:gs>
              <a:gs pos="100000">
                <a:schemeClr val="bg1"/>
              </a:gs>
            </a:gsLst>
            <a:lin ang="5400000" scaled="0"/>
          </a:gradFill>
          <a:effectLst>
            <a:outerShdw blurRad="76200" dist="76200" dir="2820000" algn="ctr" rotWithShape="0">
              <a:schemeClr val="tx1"/>
            </a:outerShdw>
          </a:effectLst>
          <a:latin typeface="Times New Roman MT Extra Bold" pitchFamily="18" charset="0"/>
          <a:ea typeface="+mj-ea"/>
          <a:cs typeface="+mj-cs"/>
        </a:defRPr>
      </a:lvl1pPr>
      <a:lvl2pPr algn="ctr" rtl="0" eaLnBrk="0" fontAlgn="base" hangingPunct="0">
        <a:spcBef>
          <a:spcPct val="0"/>
        </a:spcBef>
        <a:spcAft>
          <a:spcPct val="0"/>
        </a:spcAft>
        <a:defRPr sz="4800">
          <a:solidFill>
            <a:schemeClr val="tx1"/>
          </a:solidFill>
          <a:latin typeface="Times New Roman MT Extra Bold"/>
        </a:defRPr>
      </a:lvl2pPr>
      <a:lvl3pPr algn="ctr" rtl="0" eaLnBrk="0" fontAlgn="base" hangingPunct="0">
        <a:spcBef>
          <a:spcPct val="0"/>
        </a:spcBef>
        <a:spcAft>
          <a:spcPct val="0"/>
        </a:spcAft>
        <a:defRPr sz="4800">
          <a:solidFill>
            <a:schemeClr val="tx1"/>
          </a:solidFill>
          <a:latin typeface="Times New Roman MT Extra Bold"/>
        </a:defRPr>
      </a:lvl3pPr>
      <a:lvl4pPr algn="ctr" rtl="0" eaLnBrk="0" fontAlgn="base" hangingPunct="0">
        <a:spcBef>
          <a:spcPct val="0"/>
        </a:spcBef>
        <a:spcAft>
          <a:spcPct val="0"/>
        </a:spcAft>
        <a:defRPr sz="4800">
          <a:solidFill>
            <a:schemeClr val="tx1"/>
          </a:solidFill>
          <a:latin typeface="Times New Roman MT Extra Bold"/>
        </a:defRPr>
      </a:lvl4pPr>
      <a:lvl5pPr algn="ctr" rtl="0" eaLnBrk="0" fontAlgn="base" hangingPunct="0">
        <a:spcBef>
          <a:spcPct val="0"/>
        </a:spcBef>
        <a:spcAft>
          <a:spcPct val="0"/>
        </a:spcAft>
        <a:defRPr sz="4800">
          <a:solidFill>
            <a:schemeClr val="tx1"/>
          </a:solidFill>
          <a:latin typeface="Times New Roman MT Extra Bold"/>
        </a:defRPr>
      </a:lvl5pPr>
      <a:lvl6pPr marL="457200" algn="ctr" rtl="0" fontAlgn="base">
        <a:spcBef>
          <a:spcPct val="0"/>
        </a:spcBef>
        <a:spcAft>
          <a:spcPct val="0"/>
        </a:spcAft>
        <a:defRPr sz="4800">
          <a:solidFill>
            <a:schemeClr val="tx1"/>
          </a:solidFill>
          <a:latin typeface="Times New Roman MT Extra Bold"/>
        </a:defRPr>
      </a:lvl6pPr>
      <a:lvl7pPr marL="914400" algn="ctr" rtl="0" fontAlgn="base">
        <a:spcBef>
          <a:spcPct val="0"/>
        </a:spcBef>
        <a:spcAft>
          <a:spcPct val="0"/>
        </a:spcAft>
        <a:defRPr sz="4800">
          <a:solidFill>
            <a:schemeClr val="tx1"/>
          </a:solidFill>
          <a:latin typeface="Times New Roman MT Extra Bold"/>
        </a:defRPr>
      </a:lvl7pPr>
      <a:lvl8pPr marL="1371600" algn="ctr" rtl="0" fontAlgn="base">
        <a:spcBef>
          <a:spcPct val="0"/>
        </a:spcBef>
        <a:spcAft>
          <a:spcPct val="0"/>
        </a:spcAft>
        <a:defRPr sz="4800">
          <a:solidFill>
            <a:schemeClr val="tx1"/>
          </a:solidFill>
          <a:latin typeface="Times New Roman MT Extra Bold"/>
        </a:defRPr>
      </a:lvl8pPr>
      <a:lvl9pPr marL="1828800" algn="ctr" rtl="0" fontAlgn="base">
        <a:spcBef>
          <a:spcPct val="0"/>
        </a:spcBef>
        <a:spcAft>
          <a:spcPct val="0"/>
        </a:spcAft>
        <a:defRPr sz="4800">
          <a:solidFill>
            <a:schemeClr val="tx1"/>
          </a:solidFill>
          <a:latin typeface="Times New Roman MT Extra Bold"/>
        </a:defRPr>
      </a:lvl9pPr>
    </p:titleStyle>
    <p:bodyStyle>
      <a:lvl1pPr marL="342900" indent="-342900" algn="l" rtl="0" eaLnBrk="0" fontAlgn="base" hangingPunct="0">
        <a:spcBef>
          <a:spcPct val="20000"/>
        </a:spcBef>
        <a:spcAft>
          <a:spcPct val="0"/>
        </a:spcAft>
        <a:buFont typeface="Arial" panose="020B0604020202020204" pitchFamily="34" charset="0"/>
        <a:buChar char="•"/>
        <a:defRPr sz="4400" b="1" kern="1200">
          <a:solidFill>
            <a:srgbClr val="12357C"/>
          </a:solidFill>
          <a:latin typeface="Arial Narrow" pitchFamily="34" charset="0"/>
          <a:ea typeface="Dotum" pitchFamily="34" charset="-127"/>
          <a:cs typeface="MV Boli" pitchFamily="2"/>
        </a:defRPr>
      </a:lvl1pPr>
      <a:lvl2pPr marL="742950" indent="-285750" algn="l" rtl="0" eaLnBrk="0" fontAlgn="base" hangingPunct="0">
        <a:spcBef>
          <a:spcPct val="20000"/>
        </a:spcBef>
        <a:spcAft>
          <a:spcPct val="0"/>
        </a:spcAft>
        <a:buFont typeface="Arial" panose="020B0604020202020204" pitchFamily="34" charset="0"/>
        <a:buChar char="–"/>
        <a:defRPr sz="3200" b="1" kern="1200">
          <a:solidFill>
            <a:srgbClr val="2B4A81"/>
          </a:solidFill>
          <a:latin typeface="+mn-lt"/>
          <a:ea typeface="Dotum" pitchFamily="34" charset="-127"/>
          <a:cs typeface="+mn-cs"/>
        </a:defRPr>
      </a:lvl2pPr>
      <a:lvl3pPr marL="1143000" indent="-228600" algn="l" rtl="0" eaLnBrk="0" fontAlgn="base" hangingPunct="0">
        <a:spcBef>
          <a:spcPct val="20000"/>
        </a:spcBef>
        <a:spcAft>
          <a:spcPct val="0"/>
        </a:spcAft>
        <a:buFont typeface="Arial" panose="020B0604020202020204" pitchFamily="34" charset="0"/>
        <a:buChar char="•"/>
        <a:defRPr sz="2800" b="1" kern="1200">
          <a:solidFill>
            <a:srgbClr val="2B4A81"/>
          </a:solidFill>
          <a:latin typeface="+mn-lt"/>
          <a:ea typeface="Dotum" pitchFamily="34" charset="-127"/>
          <a:cs typeface="+mn-cs"/>
        </a:defRPr>
      </a:lvl3pPr>
      <a:lvl4pPr marL="1600200" indent="-228600" algn="l" rtl="0" eaLnBrk="0" fontAlgn="base" hangingPunct="0">
        <a:spcBef>
          <a:spcPct val="20000"/>
        </a:spcBef>
        <a:spcAft>
          <a:spcPct val="0"/>
        </a:spcAft>
        <a:buFont typeface="Arial" panose="020B0604020202020204" pitchFamily="34" charset="0"/>
        <a:buChar char="–"/>
        <a:defRPr sz="2400" b="1" kern="1200">
          <a:solidFill>
            <a:srgbClr val="2B4A81"/>
          </a:solidFill>
          <a:latin typeface="+mn-lt"/>
          <a:ea typeface="Dotum" pitchFamily="34" charset="-127"/>
          <a:cs typeface="+mn-cs"/>
        </a:defRPr>
      </a:lvl4pPr>
      <a:lvl5pPr marL="2057400" indent="-228600" algn="l" rtl="0" eaLnBrk="0" fontAlgn="base" hangingPunct="0">
        <a:spcBef>
          <a:spcPct val="20000"/>
        </a:spcBef>
        <a:spcAft>
          <a:spcPct val="0"/>
        </a:spcAft>
        <a:buFont typeface="Arial" panose="020B0604020202020204" pitchFamily="34" charset="0"/>
        <a:buChar char="»"/>
        <a:defRPr sz="2400" b="1" kern="1200">
          <a:solidFill>
            <a:srgbClr val="2B4A81"/>
          </a:solidFill>
          <a:latin typeface="+mn-lt"/>
          <a:ea typeface="Dotum" pitchFamily="34" charset="-127"/>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A1A7B691-B013-4FC8-8441-A10AE730A0C7}" type="datetimeFigureOut">
              <a:rPr lang="en-US" smtClean="0"/>
              <a:t>5/25/2018</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4984E8B5-B124-4539-9A3D-FA490CC762A8}" type="slidenum">
              <a:rPr lang="en-US" smtClean="0"/>
              <a:t>‹#›</a:t>
            </a:fld>
            <a:endParaRPr lang="en-US"/>
          </a:p>
        </p:txBody>
      </p:sp>
    </p:spTree>
    <p:extLst>
      <p:ext uri="{BB962C8B-B14F-4D97-AF65-F5344CB8AC3E}">
        <p14:creationId xmlns:p14="http://schemas.microsoft.com/office/powerpoint/2010/main" val="998858727"/>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3D07C76-AAA1-4A3E-AB49-584B8625599A}"/>
              </a:ext>
            </a:extLst>
          </p:cNvPr>
          <p:cNvSpPr>
            <a:spLocks noGrp="1"/>
          </p:cNvSpPr>
          <p:nvPr>
            <p:ph type="title"/>
          </p:nvPr>
        </p:nvSpPr>
        <p:spPr>
          <a:xfrm>
            <a:off x="1371600" y="247650"/>
            <a:ext cx="7772400" cy="1143000"/>
          </a:xfrm>
          <a:prstGeom prst="rect">
            <a:avLst/>
          </a:prstGeom>
        </p:spPr>
        <p:txBody>
          <a:bodyPr vert="horz" lIns="91440" tIns="45720" rIns="91440" bIns="45720" rtlCol="0" anchor="ctr">
            <a:noAutofit/>
            <a:scene3d>
              <a:camera prst="orthographicFront"/>
              <a:lightRig rig="threePt" dir="t"/>
            </a:scene3d>
            <a:sp3d contourW="6350" prstMaterial="metal">
              <a:bevelT w="25400" h="50800"/>
              <a:contourClr>
                <a:schemeClr val="accent1">
                  <a:lumMod val="75000"/>
                </a:schemeClr>
              </a:contourClr>
            </a:sp3d>
          </a:bodyPr>
          <a:lstStyle/>
          <a:p>
            <a:r>
              <a:rPr lang="en-US" dirty="0"/>
              <a:t>Master title style</a:t>
            </a:r>
          </a:p>
        </p:txBody>
      </p:sp>
      <p:sp>
        <p:nvSpPr>
          <p:cNvPr id="1027" name="Text Placeholder 2">
            <a:extLst>
              <a:ext uri="{FF2B5EF4-FFF2-40B4-BE49-F238E27FC236}">
                <a16:creationId xmlns:a16="http://schemas.microsoft.com/office/drawing/2014/main" id="{86F23BCF-3E2D-42B6-8960-E2113FD64A6E}"/>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Tree>
    <p:extLst>
      <p:ext uri="{BB962C8B-B14F-4D97-AF65-F5344CB8AC3E}">
        <p14:creationId xmlns:p14="http://schemas.microsoft.com/office/powerpoint/2010/main" val="1818231173"/>
      </p:ext>
    </p:extLst>
  </p:cSld>
  <p:clrMap bg1="lt1" tx1="dk1" bg2="lt2" tx2="dk2" accent1="accent1" accent2="accent2" accent3="accent3" accent4="accent4" accent5="accent5" accent6="accent6" hlink="hlink" folHlink="folHlink"/>
  <p:sldLayoutIdLst>
    <p:sldLayoutId id="2147483699" r:id="rId1"/>
  </p:sldLayoutIdLst>
  <p:txStyles>
    <p:titleStyle>
      <a:lvl1pPr algn="ctr" rtl="0" eaLnBrk="0" fontAlgn="base" hangingPunct="0">
        <a:spcBef>
          <a:spcPct val="0"/>
        </a:spcBef>
        <a:spcAft>
          <a:spcPct val="0"/>
        </a:spcAft>
        <a:defRPr sz="4800" kern="1200">
          <a:gradFill>
            <a:gsLst>
              <a:gs pos="0">
                <a:schemeClr val="bg1"/>
              </a:gs>
              <a:gs pos="32000">
                <a:schemeClr val="accent1">
                  <a:lumMod val="40000"/>
                  <a:lumOff val="60000"/>
                </a:schemeClr>
              </a:gs>
              <a:gs pos="100000">
                <a:schemeClr val="bg1"/>
              </a:gs>
            </a:gsLst>
            <a:lin ang="5400000" scaled="0"/>
          </a:gradFill>
          <a:effectLst>
            <a:outerShdw blurRad="76200" dist="76200" dir="2820000" algn="ctr" rotWithShape="0">
              <a:schemeClr val="tx1"/>
            </a:outerShdw>
          </a:effectLst>
          <a:latin typeface="Times New Roman MT Extra Bold" pitchFamily="18" charset="0"/>
          <a:ea typeface="+mj-ea"/>
          <a:cs typeface="+mj-cs"/>
        </a:defRPr>
      </a:lvl1pPr>
      <a:lvl2pPr algn="ctr" rtl="0" eaLnBrk="0" fontAlgn="base" hangingPunct="0">
        <a:spcBef>
          <a:spcPct val="0"/>
        </a:spcBef>
        <a:spcAft>
          <a:spcPct val="0"/>
        </a:spcAft>
        <a:defRPr sz="4800">
          <a:solidFill>
            <a:schemeClr val="tx1"/>
          </a:solidFill>
          <a:latin typeface="Times New Roman MT Extra Bold"/>
        </a:defRPr>
      </a:lvl2pPr>
      <a:lvl3pPr algn="ctr" rtl="0" eaLnBrk="0" fontAlgn="base" hangingPunct="0">
        <a:spcBef>
          <a:spcPct val="0"/>
        </a:spcBef>
        <a:spcAft>
          <a:spcPct val="0"/>
        </a:spcAft>
        <a:defRPr sz="4800">
          <a:solidFill>
            <a:schemeClr val="tx1"/>
          </a:solidFill>
          <a:latin typeface="Times New Roman MT Extra Bold"/>
        </a:defRPr>
      </a:lvl3pPr>
      <a:lvl4pPr algn="ctr" rtl="0" eaLnBrk="0" fontAlgn="base" hangingPunct="0">
        <a:spcBef>
          <a:spcPct val="0"/>
        </a:spcBef>
        <a:spcAft>
          <a:spcPct val="0"/>
        </a:spcAft>
        <a:defRPr sz="4800">
          <a:solidFill>
            <a:schemeClr val="tx1"/>
          </a:solidFill>
          <a:latin typeface="Times New Roman MT Extra Bold"/>
        </a:defRPr>
      </a:lvl4pPr>
      <a:lvl5pPr algn="ctr" rtl="0" eaLnBrk="0" fontAlgn="base" hangingPunct="0">
        <a:spcBef>
          <a:spcPct val="0"/>
        </a:spcBef>
        <a:spcAft>
          <a:spcPct val="0"/>
        </a:spcAft>
        <a:defRPr sz="4800">
          <a:solidFill>
            <a:schemeClr val="tx1"/>
          </a:solidFill>
          <a:latin typeface="Times New Roman MT Extra Bold"/>
        </a:defRPr>
      </a:lvl5pPr>
      <a:lvl6pPr marL="457200" algn="ctr" rtl="0" fontAlgn="base">
        <a:spcBef>
          <a:spcPct val="0"/>
        </a:spcBef>
        <a:spcAft>
          <a:spcPct val="0"/>
        </a:spcAft>
        <a:defRPr sz="4800">
          <a:solidFill>
            <a:schemeClr val="tx1"/>
          </a:solidFill>
          <a:latin typeface="Times New Roman MT Extra Bold"/>
        </a:defRPr>
      </a:lvl6pPr>
      <a:lvl7pPr marL="914400" algn="ctr" rtl="0" fontAlgn="base">
        <a:spcBef>
          <a:spcPct val="0"/>
        </a:spcBef>
        <a:spcAft>
          <a:spcPct val="0"/>
        </a:spcAft>
        <a:defRPr sz="4800">
          <a:solidFill>
            <a:schemeClr val="tx1"/>
          </a:solidFill>
          <a:latin typeface="Times New Roman MT Extra Bold"/>
        </a:defRPr>
      </a:lvl7pPr>
      <a:lvl8pPr marL="1371600" algn="ctr" rtl="0" fontAlgn="base">
        <a:spcBef>
          <a:spcPct val="0"/>
        </a:spcBef>
        <a:spcAft>
          <a:spcPct val="0"/>
        </a:spcAft>
        <a:defRPr sz="4800">
          <a:solidFill>
            <a:schemeClr val="tx1"/>
          </a:solidFill>
          <a:latin typeface="Times New Roman MT Extra Bold"/>
        </a:defRPr>
      </a:lvl8pPr>
      <a:lvl9pPr marL="1828800" algn="ctr" rtl="0" fontAlgn="base">
        <a:spcBef>
          <a:spcPct val="0"/>
        </a:spcBef>
        <a:spcAft>
          <a:spcPct val="0"/>
        </a:spcAft>
        <a:defRPr sz="4800">
          <a:solidFill>
            <a:schemeClr val="tx1"/>
          </a:solidFill>
          <a:latin typeface="Times New Roman MT Extra Bold"/>
        </a:defRPr>
      </a:lvl9pPr>
    </p:titleStyle>
    <p:bodyStyle>
      <a:lvl1pPr marL="342900" indent="-342900" algn="l" rtl="0" eaLnBrk="0" fontAlgn="base" hangingPunct="0">
        <a:spcBef>
          <a:spcPct val="20000"/>
        </a:spcBef>
        <a:spcAft>
          <a:spcPct val="0"/>
        </a:spcAft>
        <a:buFont typeface="Arial" panose="020B0604020202020204" pitchFamily="34" charset="0"/>
        <a:buChar char="•"/>
        <a:defRPr lang="en-US" sz="4400" b="1" kern="1200" dirty="0">
          <a:solidFill>
            <a:srgbClr val="12357C"/>
          </a:solidFill>
          <a:latin typeface="Arial Narrow" pitchFamily="34" charset="0"/>
          <a:ea typeface="Dotum" pitchFamily="34" charset="-127"/>
          <a:cs typeface="MV Boli" pitchFamily="2"/>
        </a:defRPr>
      </a:lvl1pPr>
      <a:lvl2pPr marL="742950" indent="-285750" algn="l" rtl="0" eaLnBrk="0" fontAlgn="base" hangingPunct="0">
        <a:spcBef>
          <a:spcPct val="20000"/>
        </a:spcBef>
        <a:spcAft>
          <a:spcPct val="0"/>
        </a:spcAft>
        <a:buFont typeface="Arial" panose="020B0604020202020204" pitchFamily="34" charset="0"/>
        <a:buChar char="–"/>
        <a:defRPr lang="en-US" sz="3200" b="1" kern="1200" dirty="0">
          <a:solidFill>
            <a:srgbClr val="2B4A81"/>
          </a:solidFill>
          <a:latin typeface="+mn-lt"/>
          <a:ea typeface="Dotum" pitchFamily="34" charset="-127"/>
          <a:cs typeface="+mn-cs"/>
        </a:defRPr>
      </a:lvl2pPr>
      <a:lvl3pPr marL="1143000" indent="-228600" algn="l" rtl="0" eaLnBrk="0" fontAlgn="base" hangingPunct="0">
        <a:spcBef>
          <a:spcPct val="20000"/>
        </a:spcBef>
        <a:spcAft>
          <a:spcPct val="0"/>
        </a:spcAft>
        <a:buFont typeface="Arial" panose="020B0604020202020204" pitchFamily="34" charset="0"/>
        <a:buChar char="•"/>
        <a:defRPr lang="en-US" sz="2800" b="1" kern="1200" dirty="0">
          <a:solidFill>
            <a:srgbClr val="2B4A81"/>
          </a:solidFill>
          <a:latin typeface="+mn-lt"/>
          <a:ea typeface="Dotum" pitchFamily="34" charset="-127"/>
          <a:cs typeface="+mn-cs"/>
        </a:defRPr>
      </a:lvl3pPr>
      <a:lvl4pPr marL="1600200" indent="-228600" algn="l" rtl="0" eaLnBrk="0" fontAlgn="base" hangingPunct="0">
        <a:spcBef>
          <a:spcPct val="20000"/>
        </a:spcBef>
        <a:spcAft>
          <a:spcPct val="0"/>
        </a:spcAft>
        <a:buFont typeface="Arial" panose="020B0604020202020204" pitchFamily="34" charset="0"/>
        <a:buChar char="–"/>
        <a:defRPr lang="en-US" sz="2400" b="1" kern="1200" dirty="0">
          <a:solidFill>
            <a:srgbClr val="2B4A81"/>
          </a:solidFill>
          <a:latin typeface="+mn-lt"/>
          <a:ea typeface="Dotum" pitchFamily="34" charset="-127"/>
          <a:cs typeface="+mn-cs"/>
        </a:defRPr>
      </a:lvl4pPr>
      <a:lvl5pPr marL="2057400" indent="-228600" algn="l" rtl="0" eaLnBrk="0" fontAlgn="base" hangingPunct="0">
        <a:spcBef>
          <a:spcPct val="20000"/>
        </a:spcBef>
        <a:spcAft>
          <a:spcPct val="0"/>
        </a:spcAft>
        <a:buFont typeface="Arial" panose="020B0604020202020204" pitchFamily="34" charset="0"/>
        <a:buChar char="»"/>
        <a:defRPr lang="en-US" sz="2400" b="1" kern="1200" dirty="0">
          <a:solidFill>
            <a:srgbClr val="2B4A81"/>
          </a:solidFill>
          <a:latin typeface="+mn-lt"/>
          <a:ea typeface="Dotum" pitchFamily="34" charset="-127"/>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8469630" y="0"/>
            <a:ext cx="6858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946404" y="365760"/>
            <a:ext cx="7269480" cy="1325562"/>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946404" y="1828801"/>
            <a:ext cx="6446520" cy="435133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16200000">
            <a:off x="7860032" y="1044178"/>
            <a:ext cx="1904999" cy="273844"/>
          </a:xfrm>
          <a:prstGeom prst="rect">
            <a:avLst/>
          </a:prstGeom>
        </p:spPr>
        <p:txBody>
          <a:bodyPr vert="horz" lIns="91440" tIns="45720" rIns="91440" bIns="45720" rtlCol="0" anchor="ctr"/>
          <a:lstStyle>
            <a:lvl1pPr algn="r">
              <a:defRPr sz="788" b="0">
                <a:solidFill>
                  <a:schemeClr val="tx2">
                    <a:lumMod val="20000"/>
                    <a:lumOff val="80000"/>
                  </a:schemeClr>
                </a:solidFill>
              </a:defRPr>
            </a:lvl1pPr>
          </a:lstStyle>
          <a:p>
            <a:fld id="{A1A7B691-B013-4FC8-8441-A10AE730A0C7}" type="datetimeFigureOut">
              <a:rPr lang="en-US" smtClean="0"/>
              <a:t>5/25/2018</a:t>
            </a:fld>
            <a:endParaRPr lang="en-US"/>
          </a:p>
        </p:txBody>
      </p:sp>
      <p:sp>
        <p:nvSpPr>
          <p:cNvPr id="5" name="Footer Placeholder 4"/>
          <p:cNvSpPr>
            <a:spLocks noGrp="1"/>
          </p:cNvSpPr>
          <p:nvPr>
            <p:ph type="ftr" sz="quarter" idx="3"/>
          </p:nvPr>
        </p:nvSpPr>
        <p:spPr>
          <a:xfrm rot="16200000">
            <a:off x="7021831" y="4092178"/>
            <a:ext cx="3581400" cy="273844"/>
          </a:xfrm>
          <a:prstGeom prst="rect">
            <a:avLst/>
          </a:prstGeom>
        </p:spPr>
        <p:txBody>
          <a:bodyPr vert="horz" lIns="91440" tIns="45720" rIns="91440" bIns="45720" rtlCol="0" anchor="ctr"/>
          <a:lstStyle>
            <a:lvl1pPr algn="l">
              <a:defRPr sz="788">
                <a:solidFill>
                  <a:schemeClr val="tx2">
                    <a:lumMod val="20000"/>
                    <a:lumOff val="80000"/>
                  </a:schemeClr>
                </a:solidFill>
              </a:defRPr>
            </a:lvl1pPr>
          </a:lstStyle>
          <a:p>
            <a:endParaRPr lang="en-US"/>
          </a:p>
        </p:txBody>
      </p:sp>
      <p:sp>
        <p:nvSpPr>
          <p:cNvPr id="6" name="Slide Number Placeholder 5"/>
          <p:cNvSpPr>
            <a:spLocks noGrp="1"/>
          </p:cNvSpPr>
          <p:nvPr>
            <p:ph type="sldNum" sz="quarter" idx="4"/>
          </p:nvPr>
        </p:nvSpPr>
        <p:spPr>
          <a:xfrm>
            <a:off x="8469630" y="6172201"/>
            <a:ext cx="685800" cy="593725"/>
          </a:xfrm>
          <a:prstGeom prst="rect">
            <a:avLst/>
          </a:prstGeom>
        </p:spPr>
        <p:txBody>
          <a:bodyPr vert="horz" lIns="45720" tIns="45720" rIns="45720" bIns="45720" rtlCol="0" anchor="ctr">
            <a:normAutofit/>
          </a:bodyPr>
          <a:lstStyle>
            <a:lvl1pPr algn="ctr">
              <a:defRPr sz="2700">
                <a:solidFill>
                  <a:schemeClr val="tx2">
                    <a:lumMod val="60000"/>
                    <a:lumOff val="40000"/>
                  </a:schemeClr>
                </a:solidFill>
              </a:defRPr>
            </a:lvl1pPr>
          </a:lstStyle>
          <a:p>
            <a:fld id="{4984E8B5-B124-4539-9A3D-FA490CC762A8}" type="slidenum">
              <a:rPr lang="en-US" smtClean="0"/>
              <a:t>‹#›</a:t>
            </a:fld>
            <a:endParaRPr lang="en-US"/>
          </a:p>
        </p:txBody>
      </p:sp>
    </p:spTree>
    <p:extLst>
      <p:ext uri="{BB962C8B-B14F-4D97-AF65-F5344CB8AC3E}">
        <p14:creationId xmlns:p14="http://schemas.microsoft.com/office/powerpoint/2010/main" val="1507923351"/>
      </p:ext>
    </p:extLst>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Lst>
  <p:txStyles>
    <p:titleStyle>
      <a:lvl1pPr algn="l" defTabSz="685800" rtl="0" eaLnBrk="1" latinLnBrk="0" hangingPunct="1">
        <a:lnSpc>
          <a:spcPct val="90000"/>
        </a:lnSpc>
        <a:spcBef>
          <a:spcPct val="0"/>
        </a:spcBef>
        <a:buNone/>
        <a:defRPr sz="3300" kern="1200" spc="-38" baseline="0">
          <a:solidFill>
            <a:schemeClr val="tx1"/>
          </a:solidFill>
          <a:latin typeface="+mj-lt"/>
          <a:ea typeface="+mj-ea"/>
          <a:cs typeface="+mj-cs"/>
        </a:defRPr>
      </a:lvl1pPr>
    </p:titleStyle>
    <p:bodyStyle>
      <a:lvl1pPr marL="137160" indent="-137160" algn="l" defTabSz="685800" rtl="0" eaLnBrk="1" latinLnBrk="0" hangingPunct="1">
        <a:lnSpc>
          <a:spcPct val="95000"/>
        </a:lnSpc>
        <a:spcBef>
          <a:spcPts val="1050"/>
        </a:spcBef>
        <a:spcAft>
          <a:spcPts val="150"/>
        </a:spcAft>
        <a:buClr>
          <a:schemeClr val="accent1"/>
        </a:buClr>
        <a:buSzPct val="80000"/>
        <a:buFont typeface="Arial" pitchFamily="34" charset="0"/>
        <a:buChar char="•"/>
        <a:defRPr sz="1350" kern="1200" spc="8" baseline="0">
          <a:solidFill>
            <a:schemeClr val="tx1"/>
          </a:solidFill>
          <a:latin typeface="+mn-lt"/>
          <a:ea typeface="+mn-ea"/>
          <a:cs typeface="+mn-cs"/>
        </a:defRPr>
      </a:lvl1pPr>
      <a:lvl2pPr marL="342900" indent="-137160" algn="l" defTabSz="685800" rtl="0" eaLnBrk="1" latinLnBrk="0" hangingPunct="1">
        <a:lnSpc>
          <a:spcPct val="90000"/>
        </a:lnSpc>
        <a:spcBef>
          <a:spcPts val="225"/>
        </a:spcBef>
        <a:spcAft>
          <a:spcPts val="225"/>
        </a:spcAft>
        <a:buClr>
          <a:schemeClr val="accent1"/>
        </a:buClr>
        <a:buFont typeface="Wingdings 2" pitchFamily="18" charset="2"/>
        <a:buChar char=""/>
        <a:defRPr sz="1200" kern="1200">
          <a:solidFill>
            <a:schemeClr val="tx1">
              <a:lumMod val="85000"/>
              <a:lumOff val="15000"/>
            </a:schemeClr>
          </a:solidFill>
          <a:latin typeface="+mn-lt"/>
          <a:ea typeface="+mn-ea"/>
          <a:cs typeface="+mn-cs"/>
        </a:defRPr>
      </a:lvl2pPr>
      <a:lvl3pPr marL="548640" indent="-137160" algn="l" defTabSz="685800" rtl="0" eaLnBrk="1" latinLnBrk="0" hangingPunct="1">
        <a:lnSpc>
          <a:spcPct val="90000"/>
        </a:lnSpc>
        <a:spcBef>
          <a:spcPts val="225"/>
        </a:spcBef>
        <a:spcAft>
          <a:spcPts val="225"/>
        </a:spcAft>
        <a:buClr>
          <a:schemeClr val="accent1"/>
        </a:buClr>
        <a:buFont typeface="Wingdings 2" pitchFamily="18" charset="2"/>
        <a:buChar char=""/>
        <a:defRPr sz="1050" kern="1200">
          <a:solidFill>
            <a:schemeClr val="tx1">
              <a:lumMod val="85000"/>
              <a:lumOff val="15000"/>
            </a:schemeClr>
          </a:solidFill>
          <a:latin typeface="+mn-lt"/>
          <a:ea typeface="+mn-ea"/>
          <a:cs typeface="+mn-cs"/>
        </a:defRPr>
      </a:lvl3pPr>
      <a:lvl4pPr marL="754380" indent="-137160" algn="l" defTabSz="685800" rtl="0" eaLnBrk="1" latinLnBrk="0" hangingPunct="1">
        <a:lnSpc>
          <a:spcPct val="90000"/>
        </a:lnSpc>
        <a:spcBef>
          <a:spcPts val="225"/>
        </a:spcBef>
        <a:spcAft>
          <a:spcPts val="225"/>
        </a:spcAft>
        <a:buClr>
          <a:schemeClr val="accent1"/>
        </a:buClr>
        <a:buFont typeface="Wingdings 2" pitchFamily="18" charset="2"/>
        <a:buChar char=""/>
        <a:defRPr sz="1050" kern="1200">
          <a:solidFill>
            <a:schemeClr val="tx1">
              <a:lumMod val="85000"/>
              <a:lumOff val="15000"/>
            </a:schemeClr>
          </a:solidFill>
          <a:latin typeface="+mn-lt"/>
          <a:ea typeface="+mn-ea"/>
          <a:cs typeface="+mn-cs"/>
        </a:defRPr>
      </a:lvl4pPr>
      <a:lvl5pPr marL="960120" indent="-137160" algn="l" defTabSz="685800" rtl="0" eaLnBrk="1" latinLnBrk="0" hangingPunct="1">
        <a:lnSpc>
          <a:spcPct val="90000"/>
        </a:lnSpc>
        <a:spcBef>
          <a:spcPts val="225"/>
        </a:spcBef>
        <a:spcAft>
          <a:spcPts val="225"/>
        </a:spcAft>
        <a:buClr>
          <a:schemeClr val="accent1"/>
        </a:buClr>
        <a:buFont typeface="Wingdings 2" pitchFamily="18" charset="2"/>
        <a:buChar char=""/>
        <a:defRPr sz="1050" kern="1200">
          <a:solidFill>
            <a:schemeClr val="tx1">
              <a:lumMod val="85000"/>
              <a:lumOff val="15000"/>
            </a:schemeClr>
          </a:solidFill>
          <a:latin typeface="+mn-lt"/>
          <a:ea typeface="+mn-ea"/>
          <a:cs typeface="+mn-cs"/>
        </a:defRPr>
      </a:lvl5pPr>
      <a:lvl6pPr marL="1200000" indent="-171450" algn="l" defTabSz="685800" rtl="0" eaLnBrk="1" latinLnBrk="0" hangingPunct="1">
        <a:lnSpc>
          <a:spcPct val="90000"/>
        </a:lnSpc>
        <a:spcBef>
          <a:spcPts val="225"/>
        </a:spcBef>
        <a:spcAft>
          <a:spcPts val="225"/>
        </a:spcAft>
        <a:buClr>
          <a:schemeClr val="accent1"/>
        </a:buClr>
        <a:buFont typeface="Wingdings 2" pitchFamily="18" charset="2"/>
        <a:buChar char=""/>
        <a:defRPr sz="1050" kern="1200">
          <a:solidFill>
            <a:schemeClr val="tx1">
              <a:lumMod val="85000"/>
              <a:lumOff val="15000"/>
            </a:schemeClr>
          </a:solidFill>
          <a:latin typeface="+mn-lt"/>
          <a:ea typeface="+mn-ea"/>
          <a:cs typeface="+mn-cs"/>
        </a:defRPr>
      </a:lvl6pPr>
      <a:lvl7pPr marL="1425000" indent="-171450" algn="l" defTabSz="685800" rtl="0" eaLnBrk="1" latinLnBrk="0" hangingPunct="1">
        <a:lnSpc>
          <a:spcPct val="90000"/>
        </a:lnSpc>
        <a:spcBef>
          <a:spcPts val="225"/>
        </a:spcBef>
        <a:spcAft>
          <a:spcPts val="225"/>
        </a:spcAft>
        <a:buClr>
          <a:schemeClr val="accent1"/>
        </a:buClr>
        <a:buFont typeface="Wingdings 2" pitchFamily="18" charset="2"/>
        <a:buChar char=""/>
        <a:defRPr sz="1050" kern="1200">
          <a:solidFill>
            <a:schemeClr val="tx1">
              <a:lumMod val="85000"/>
              <a:lumOff val="15000"/>
            </a:schemeClr>
          </a:solidFill>
          <a:latin typeface="+mn-lt"/>
          <a:ea typeface="+mn-ea"/>
          <a:cs typeface="+mn-cs"/>
        </a:defRPr>
      </a:lvl7pPr>
      <a:lvl8pPr marL="1650000" indent="-171450" algn="l" defTabSz="685800" rtl="0" eaLnBrk="1" latinLnBrk="0" hangingPunct="1">
        <a:lnSpc>
          <a:spcPct val="90000"/>
        </a:lnSpc>
        <a:spcBef>
          <a:spcPts val="225"/>
        </a:spcBef>
        <a:spcAft>
          <a:spcPts val="225"/>
        </a:spcAft>
        <a:buClr>
          <a:schemeClr val="accent1"/>
        </a:buClr>
        <a:buFont typeface="Wingdings 2" pitchFamily="18" charset="2"/>
        <a:buChar char=""/>
        <a:defRPr sz="1050" kern="1200">
          <a:solidFill>
            <a:schemeClr val="tx1">
              <a:lumMod val="85000"/>
              <a:lumOff val="15000"/>
            </a:schemeClr>
          </a:solidFill>
          <a:latin typeface="+mn-lt"/>
          <a:ea typeface="+mn-ea"/>
          <a:cs typeface="+mn-cs"/>
        </a:defRPr>
      </a:lvl8pPr>
      <a:lvl9pPr marL="1875000" indent="-171450" algn="l" defTabSz="685800" rtl="0" eaLnBrk="1" latinLnBrk="0" hangingPunct="1">
        <a:lnSpc>
          <a:spcPct val="90000"/>
        </a:lnSpc>
        <a:spcBef>
          <a:spcPts val="225"/>
        </a:spcBef>
        <a:spcAft>
          <a:spcPts val="225"/>
        </a:spcAft>
        <a:buClr>
          <a:schemeClr val="accent1"/>
        </a:buClr>
        <a:buFont typeface="Wingdings 2" pitchFamily="18" charset="2"/>
        <a:buChar char=""/>
        <a:defRPr sz="1050" kern="1200">
          <a:solidFill>
            <a:schemeClr val="tx1">
              <a:lumMod val="85000"/>
              <a:lumOff val="15000"/>
            </a:schemeClr>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00A5620-D48E-4E97-B137-780F4FA7E606}"/>
              </a:ext>
            </a:extLst>
          </p:cNvPr>
          <p:cNvSpPr>
            <a:spLocks noGrp="1"/>
          </p:cNvSpPr>
          <p:nvPr>
            <p:ph type="title"/>
          </p:nvPr>
        </p:nvSpPr>
        <p:spPr>
          <a:xfrm>
            <a:off x="1371600" y="247650"/>
            <a:ext cx="7772400" cy="1143000"/>
          </a:xfrm>
          <a:prstGeom prst="rect">
            <a:avLst/>
          </a:prstGeom>
        </p:spPr>
        <p:txBody>
          <a:bodyPr vert="horz" lIns="91440" tIns="45720" rIns="91440" bIns="45720" rtlCol="0" anchor="ctr">
            <a:noAutofit/>
            <a:scene3d>
              <a:camera prst="orthographicFront"/>
              <a:lightRig rig="threePt" dir="t"/>
            </a:scene3d>
            <a:sp3d contourW="6350" prstMaterial="metal">
              <a:bevelT w="25400" h="50800"/>
              <a:contourClr>
                <a:schemeClr val="accent1">
                  <a:lumMod val="75000"/>
                </a:schemeClr>
              </a:contourClr>
            </a:sp3d>
          </a:bodyPr>
          <a:lstStyle/>
          <a:p>
            <a:r>
              <a:rPr lang="en-US" dirty="0"/>
              <a:t>Master title style</a:t>
            </a:r>
          </a:p>
        </p:txBody>
      </p:sp>
      <p:sp>
        <p:nvSpPr>
          <p:cNvPr id="1027" name="Text Placeholder 2">
            <a:extLst>
              <a:ext uri="{FF2B5EF4-FFF2-40B4-BE49-F238E27FC236}">
                <a16:creationId xmlns:a16="http://schemas.microsoft.com/office/drawing/2014/main" id="{431BCACB-67BF-48D2-B68E-839C7D24DBC5}"/>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Tree>
    <p:extLst>
      <p:ext uri="{BB962C8B-B14F-4D97-AF65-F5344CB8AC3E}">
        <p14:creationId xmlns:p14="http://schemas.microsoft.com/office/powerpoint/2010/main" val="1579315060"/>
      </p:ext>
    </p:extLst>
  </p:cSld>
  <p:clrMap bg1="lt1" tx1="dk1" bg2="lt2" tx2="dk2" accent1="accent1" accent2="accent2" accent3="accent3" accent4="accent4" accent5="accent5" accent6="accent6" hlink="hlink" folHlink="folHlink"/>
  <p:sldLayoutIdLst>
    <p:sldLayoutId id="2147483713" r:id="rId1"/>
  </p:sldLayoutIdLst>
  <p:txStyles>
    <p:titleStyle>
      <a:lvl1pPr algn="ctr" rtl="0" eaLnBrk="0" fontAlgn="base" hangingPunct="0">
        <a:spcBef>
          <a:spcPct val="0"/>
        </a:spcBef>
        <a:spcAft>
          <a:spcPct val="0"/>
        </a:spcAft>
        <a:defRPr sz="4800" kern="1200">
          <a:gradFill>
            <a:gsLst>
              <a:gs pos="0">
                <a:schemeClr val="bg1"/>
              </a:gs>
              <a:gs pos="32000">
                <a:schemeClr val="accent1">
                  <a:lumMod val="40000"/>
                  <a:lumOff val="60000"/>
                </a:schemeClr>
              </a:gs>
              <a:gs pos="100000">
                <a:schemeClr val="bg1"/>
              </a:gs>
            </a:gsLst>
            <a:lin ang="5400000" scaled="0"/>
          </a:gradFill>
          <a:effectLst>
            <a:outerShdw blurRad="76200" dist="76200" dir="2820000" algn="ctr" rotWithShape="0">
              <a:schemeClr val="tx1"/>
            </a:outerShdw>
          </a:effectLst>
          <a:latin typeface="Times New Roman MT Extra Bold" pitchFamily="18" charset="0"/>
          <a:ea typeface="+mj-ea"/>
          <a:cs typeface="+mj-cs"/>
        </a:defRPr>
      </a:lvl1pPr>
      <a:lvl2pPr algn="ctr" rtl="0" eaLnBrk="0" fontAlgn="base" hangingPunct="0">
        <a:spcBef>
          <a:spcPct val="0"/>
        </a:spcBef>
        <a:spcAft>
          <a:spcPct val="0"/>
        </a:spcAft>
        <a:defRPr sz="4800">
          <a:solidFill>
            <a:schemeClr val="tx1"/>
          </a:solidFill>
          <a:latin typeface="Times New Roman MT Extra Bold"/>
        </a:defRPr>
      </a:lvl2pPr>
      <a:lvl3pPr algn="ctr" rtl="0" eaLnBrk="0" fontAlgn="base" hangingPunct="0">
        <a:spcBef>
          <a:spcPct val="0"/>
        </a:spcBef>
        <a:spcAft>
          <a:spcPct val="0"/>
        </a:spcAft>
        <a:defRPr sz="4800">
          <a:solidFill>
            <a:schemeClr val="tx1"/>
          </a:solidFill>
          <a:latin typeface="Times New Roman MT Extra Bold"/>
        </a:defRPr>
      </a:lvl3pPr>
      <a:lvl4pPr algn="ctr" rtl="0" eaLnBrk="0" fontAlgn="base" hangingPunct="0">
        <a:spcBef>
          <a:spcPct val="0"/>
        </a:spcBef>
        <a:spcAft>
          <a:spcPct val="0"/>
        </a:spcAft>
        <a:defRPr sz="4800">
          <a:solidFill>
            <a:schemeClr val="tx1"/>
          </a:solidFill>
          <a:latin typeface="Times New Roman MT Extra Bold"/>
        </a:defRPr>
      </a:lvl4pPr>
      <a:lvl5pPr algn="ctr" rtl="0" eaLnBrk="0" fontAlgn="base" hangingPunct="0">
        <a:spcBef>
          <a:spcPct val="0"/>
        </a:spcBef>
        <a:spcAft>
          <a:spcPct val="0"/>
        </a:spcAft>
        <a:defRPr sz="4800">
          <a:solidFill>
            <a:schemeClr val="tx1"/>
          </a:solidFill>
          <a:latin typeface="Times New Roman MT Extra Bold"/>
        </a:defRPr>
      </a:lvl5pPr>
      <a:lvl6pPr marL="457200" algn="ctr" rtl="0" fontAlgn="base">
        <a:spcBef>
          <a:spcPct val="0"/>
        </a:spcBef>
        <a:spcAft>
          <a:spcPct val="0"/>
        </a:spcAft>
        <a:defRPr sz="4800">
          <a:solidFill>
            <a:schemeClr val="tx1"/>
          </a:solidFill>
          <a:latin typeface="Times New Roman MT Extra Bold"/>
        </a:defRPr>
      </a:lvl6pPr>
      <a:lvl7pPr marL="914400" algn="ctr" rtl="0" fontAlgn="base">
        <a:spcBef>
          <a:spcPct val="0"/>
        </a:spcBef>
        <a:spcAft>
          <a:spcPct val="0"/>
        </a:spcAft>
        <a:defRPr sz="4800">
          <a:solidFill>
            <a:schemeClr val="tx1"/>
          </a:solidFill>
          <a:latin typeface="Times New Roman MT Extra Bold"/>
        </a:defRPr>
      </a:lvl7pPr>
      <a:lvl8pPr marL="1371600" algn="ctr" rtl="0" fontAlgn="base">
        <a:spcBef>
          <a:spcPct val="0"/>
        </a:spcBef>
        <a:spcAft>
          <a:spcPct val="0"/>
        </a:spcAft>
        <a:defRPr sz="4800">
          <a:solidFill>
            <a:schemeClr val="tx1"/>
          </a:solidFill>
          <a:latin typeface="Times New Roman MT Extra Bold"/>
        </a:defRPr>
      </a:lvl8pPr>
      <a:lvl9pPr marL="1828800" algn="ctr" rtl="0" fontAlgn="base">
        <a:spcBef>
          <a:spcPct val="0"/>
        </a:spcBef>
        <a:spcAft>
          <a:spcPct val="0"/>
        </a:spcAft>
        <a:defRPr sz="4800">
          <a:solidFill>
            <a:schemeClr val="tx1"/>
          </a:solidFill>
          <a:latin typeface="Times New Roman MT Extra Bold"/>
        </a:defRPr>
      </a:lvl9pPr>
    </p:titleStyle>
    <p:bodyStyle>
      <a:lvl1pPr marL="342900" indent="-342900" algn="l" rtl="0" eaLnBrk="0" fontAlgn="base" hangingPunct="0">
        <a:spcBef>
          <a:spcPct val="20000"/>
        </a:spcBef>
        <a:spcAft>
          <a:spcPct val="0"/>
        </a:spcAft>
        <a:buFont typeface="Arial" panose="020B0604020202020204" pitchFamily="34" charset="0"/>
        <a:buChar char="•"/>
        <a:defRPr lang="en-US" sz="4400" b="1" kern="1200" dirty="0">
          <a:solidFill>
            <a:srgbClr val="12357C"/>
          </a:solidFill>
          <a:latin typeface="Arial Narrow" pitchFamily="34" charset="0"/>
          <a:ea typeface="Dotum" pitchFamily="34" charset="-127"/>
          <a:cs typeface="MV Boli" pitchFamily="2"/>
        </a:defRPr>
      </a:lvl1pPr>
      <a:lvl2pPr marL="742950" indent="-285750" algn="l" rtl="0" eaLnBrk="0" fontAlgn="base" hangingPunct="0">
        <a:spcBef>
          <a:spcPct val="20000"/>
        </a:spcBef>
        <a:spcAft>
          <a:spcPct val="0"/>
        </a:spcAft>
        <a:buFont typeface="Arial" panose="020B0604020202020204" pitchFamily="34" charset="0"/>
        <a:buChar char="–"/>
        <a:defRPr lang="en-US" sz="3200" b="1" kern="1200" dirty="0">
          <a:solidFill>
            <a:srgbClr val="2B4A81"/>
          </a:solidFill>
          <a:latin typeface="+mn-lt"/>
          <a:ea typeface="Dotum" pitchFamily="34" charset="-127"/>
          <a:cs typeface="+mn-cs"/>
        </a:defRPr>
      </a:lvl2pPr>
      <a:lvl3pPr marL="1143000" indent="-228600" algn="l" rtl="0" eaLnBrk="0" fontAlgn="base" hangingPunct="0">
        <a:spcBef>
          <a:spcPct val="20000"/>
        </a:spcBef>
        <a:spcAft>
          <a:spcPct val="0"/>
        </a:spcAft>
        <a:buFont typeface="Arial" panose="020B0604020202020204" pitchFamily="34" charset="0"/>
        <a:buChar char="•"/>
        <a:defRPr lang="en-US" sz="2800" b="1" kern="1200" dirty="0">
          <a:solidFill>
            <a:srgbClr val="2B4A81"/>
          </a:solidFill>
          <a:latin typeface="+mn-lt"/>
          <a:ea typeface="Dotum" pitchFamily="34" charset="-127"/>
          <a:cs typeface="+mn-cs"/>
        </a:defRPr>
      </a:lvl3pPr>
      <a:lvl4pPr marL="1600200" indent="-228600" algn="l" rtl="0" eaLnBrk="0" fontAlgn="base" hangingPunct="0">
        <a:spcBef>
          <a:spcPct val="20000"/>
        </a:spcBef>
        <a:spcAft>
          <a:spcPct val="0"/>
        </a:spcAft>
        <a:buFont typeface="Arial" panose="020B0604020202020204" pitchFamily="34" charset="0"/>
        <a:buChar char="–"/>
        <a:defRPr lang="en-US" sz="2400" b="1" kern="1200" dirty="0">
          <a:solidFill>
            <a:srgbClr val="2B4A81"/>
          </a:solidFill>
          <a:latin typeface="+mn-lt"/>
          <a:ea typeface="Dotum" pitchFamily="34" charset="-127"/>
          <a:cs typeface="+mn-cs"/>
        </a:defRPr>
      </a:lvl4pPr>
      <a:lvl5pPr marL="2057400" indent="-228600" algn="l" rtl="0" eaLnBrk="0" fontAlgn="base" hangingPunct="0">
        <a:spcBef>
          <a:spcPct val="20000"/>
        </a:spcBef>
        <a:spcAft>
          <a:spcPct val="0"/>
        </a:spcAft>
        <a:buFont typeface="Arial" panose="020B0604020202020204" pitchFamily="34" charset="0"/>
        <a:buChar char="»"/>
        <a:defRPr lang="en-US" sz="2400" b="1" kern="1200" dirty="0">
          <a:solidFill>
            <a:srgbClr val="2B4A81"/>
          </a:solidFill>
          <a:latin typeface="+mn-lt"/>
          <a:ea typeface="Dotum" pitchFamily="34" charset="-127"/>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22.xml"/><Relationship Id="rId6" Type="http://schemas.openxmlformats.org/officeDocument/2006/relationships/image" Target="../media/image7.png"/><Relationship Id="rId5" Type="http://schemas.microsoft.com/office/2007/relationships/hdphoto" Target="../media/hdphoto1.wdp"/><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22.xml"/><Relationship Id="rId6" Type="http://schemas.openxmlformats.org/officeDocument/2006/relationships/image" Target="../media/image7.png"/><Relationship Id="rId5" Type="http://schemas.microsoft.com/office/2007/relationships/hdphoto" Target="../media/hdphoto1.wdp"/><Relationship Id="rId4" Type="http://schemas.openxmlformats.org/officeDocument/2006/relationships/image" Target="../media/image8.png"/></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22.xml"/><Relationship Id="rId4" Type="http://schemas.openxmlformats.org/officeDocument/2006/relationships/image" Target="../media/image11.png"/></Relationships>
</file>

<file path=ppt/slides/_rels/slide19.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8.xml"/><Relationship Id="rId1" Type="http://schemas.openxmlformats.org/officeDocument/2006/relationships/slideLayout" Target="../slideLayouts/slideLayout3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3.xml"/></Relationships>
</file>

<file path=ppt/slides/_rels/slide20.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9.xml"/><Relationship Id="rId1" Type="http://schemas.openxmlformats.org/officeDocument/2006/relationships/slideLayout" Target="../slideLayouts/slideLayout40.xml"/></Relationships>
</file>

<file path=ppt/slides/_rels/slide21.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20.xml"/><Relationship Id="rId1" Type="http://schemas.openxmlformats.org/officeDocument/2006/relationships/slideLayout" Target="../slideLayouts/slideLayout40.xml"/></Relationships>
</file>

<file path=ppt/slides/_rels/slide22.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21.xml"/><Relationship Id="rId1" Type="http://schemas.openxmlformats.org/officeDocument/2006/relationships/slideLayout" Target="../slideLayouts/slideLayout40.xml"/></Relationships>
</file>

<file path=ppt/slides/_rels/slide2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2.xml"/><Relationship Id="rId1" Type="http://schemas.openxmlformats.org/officeDocument/2006/relationships/slideLayout" Target="../slideLayouts/slideLayout40.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3.xml"/><Relationship Id="rId1" Type="http://schemas.openxmlformats.org/officeDocument/2006/relationships/slideLayout" Target="../slideLayouts/slideLayout40.xml"/><Relationship Id="rId4" Type="http://schemas.microsoft.com/office/2007/relationships/hdphoto" Target="../media/hdphoto2.wdp"/></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4.xml"/><Relationship Id="rId1" Type="http://schemas.openxmlformats.org/officeDocument/2006/relationships/slideLayout" Target="../slideLayouts/slideLayout38.xml"/><Relationship Id="rId4" Type="http://schemas.microsoft.com/office/2007/relationships/hdphoto" Target="../media/hdphoto2.wdp"/></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8" Type="http://schemas.openxmlformats.org/officeDocument/2006/relationships/image" Target="../media/image23.jpg"/><Relationship Id="rId3" Type="http://schemas.openxmlformats.org/officeDocument/2006/relationships/image" Target="../media/image18.png"/><Relationship Id="rId7" Type="http://schemas.openxmlformats.org/officeDocument/2006/relationships/image" Target="../media/image22.jpg"/><Relationship Id="rId2" Type="http://schemas.openxmlformats.org/officeDocument/2006/relationships/notesSlide" Target="../notesSlides/notesSlide26.xml"/><Relationship Id="rId1" Type="http://schemas.openxmlformats.org/officeDocument/2006/relationships/slideLayout" Target="../slideLayouts/slideLayout7.xml"/><Relationship Id="rId6" Type="http://schemas.openxmlformats.org/officeDocument/2006/relationships/image" Target="../media/image21.jpg"/><Relationship Id="rId5" Type="http://schemas.openxmlformats.org/officeDocument/2006/relationships/image" Target="../media/image20.jpg"/><Relationship Id="rId4" Type="http://schemas.openxmlformats.org/officeDocument/2006/relationships/image" Target="../media/image19.jpg"/><Relationship Id="rId9" Type="http://schemas.openxmlformats.org/officeDocument/2006/relationships/image" Target="../media/image24.jpg"/></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7.xml"/><Relationship Id="rId1" Type="http://schemas.openxmlformats.org/officeDocument/2006/relationships/slideLayout" Target="../slideLayouts/slideLayout35.xml"/></Relationships>
</file>

<file path=ppt/slides/_rels/slide2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8.xml"/><Relationship Id="rId1" Type="http://schemas.openxmlformats.org/officeDocument/2006/relationships/slideLayout" Target="../slideLayouts/slideLayout35.xml"/><Relationship Id="rId4" Type="http://schemas.microsoft.com/office/2007/relationships/hdphoto" Target="../media/hdphoto2.wdp"/></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9.xml"/><Relationship Id="rId1" Type="http://schemas.openxmlformats.org/officeDocument/2006/relationships/slideLayout" Target="../slideLayouts/slideLayout40.xml"/><Relationship Id="rId4" Type="http://schemas.microsoft.com/office/2007/relationships/hdphoto" Target="../media/hdphoto2.wdp"/></Relationships>
</file>

<file path=ppt/slides/_rels/slide32.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30.xml"/><Relationship Id="rId1" Type="http://schemas.openxmlformats.org/officeDocument/2006/relationships/slideLayout" Target="../slideLayouts/slideLayout35.xml"/><Relationship Id="rId4" Type="http://schemas.openxmlformats.org/officeDocument/2006/relationships/image" Target="../media/image20.jpg"/></Relationships>
</file>

<file path=ppt/slides/_rels/slide3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1.xml"/><Relationship Id="rId1" Type="http://schemas.openxmlformats.org/officeDocument/2006/relationships/slideLayout" Target="../slideLayouts/slideLayout35.xml"/><Relationship Id="rId4" Type="http://schemas.microsoft.com/office/2007/relationships/hdphoto" Target="../media/hdphoto2.wdp"/></Relationships>
</file>

<file path=ppt/slides/_rels/slide3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2.xml"/><Relationship Id="rId1" Type="http://schemas.openxmlformats.org/officeDocument/2006/relationships/slideLayout" Target="../slideLayouts/slideLayout35.xml"/><Relationship Id="rId4" Type="http://schemas.microsoft.com/office/2007/relationships/hdphoto" Target="../media/hdphoto2.wdp"/></Relationships>
</file>

<file path=ppt/slides/_rels/slide35.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33.xml"/><Relationship Id="rId1" Type="http://schemas.openxmlformats.org/officeDocument/2006/relationships/slideLayout" Target="../slideLayouts/slideLayout35.xml"/><Relationship Id="rId4" Type="http://schemas.openxmlformats.org/officeDocument/2006/relationships/image" Target="../media/image22.jpg"/></Relationships>
</file>

<file path=ppt/slides/_rels/slide3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4.xml"/><Relationship Id="rId1" Type="http://schemas.openxmlformats.org/officeDocument/2006/relationships/slideLayout" Target="../slideLayouts/slideLayout35.xml"/><Relationship Id="rId4" Type="http://schemas.microsoft.com/office/2007/relationships/hdphoto" Target="../media/hdphoto2.wdp"/></Relationships>
</file>

<file path=ppt/slides/_rels/slide3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5.xml"/><Relationship Id="rId1" Type="http://schemas.openxmlformats.org/officeDocument/2006/relationships/slideLayout" Target="../slideLayouts/slideLayout35.xml"/><Relationship Id="rId4" Type="http://schemas.microsoft.com/office/2007/relationships/hdphoto" Target="../media/hdphoto2.wdp"/></Relationships>
</file>

<file path=ppt/slides/_rels/slide38.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36.xml"/><Relationship Id="rId1" Type="http://schemas.openxmlformats.org/officeDocument/2006/relationships/slideLayout" Target="../slideLayouts/slideLayout35.xml"/><Relationship Id="rId4" Type="http://schemas.openxmlformats.org/officeDocument/2006/relationships/image" Target="../media/image24.jpg"/></Relationships>
</file>

<file path=ppt/slides/_rels/slide3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7.xml"/><Relationship Id="rId1" Type="http://schemas.openxmlformats.org/officeDocument/2006/relationships/slideLayout" Target="../slideLayouts/slideLayout35.xml"/><Relationship Id="rId4" Type="http://schemas.microsoft.com/office/2007/relationships/hdphoto" Target="../media/hdphoto2.wdp"/></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8.xml"/><Relationship Id="rId1" Type="http://schemas.openxmlformats.org/officeDocument/2006/relationships/slideLayout" Target="../slideLayouts/slideLayout35.xml"/><Relationship Id="rId4" Type="http://schemas.microsoft.com/office/2007/relationships/hdphoto" Target="../media/hdphoto2.wdp"/></Relationships>
</file>

<file path=ppt/slides/_rels/slide4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9.xml"/><Relationship Id="rId1" Type="http://schemas.openxmlformats.org/officeDocument/2006/relationships/slideLayout" Target="../slideLayouts/slideLayout7.xml"/><Relationship Id="rId4" Type="http://schemas.microsoft.com/office/2007/relationships/hdphoto" Target="../media/hdphoto2.wdp"/></Relationships>
</file>

<file path=ppt/slides/_rels/slide4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0.xml"/><Relationship Id="rId1" Type="http://schemas.openxmlformats.org/officeDocument/2006/relationships/slideLayout" Target="../slideLayouts/slideLayout22.xml"/><Relationship Id="rId6" Type="http://schemas.openxmlformats.org/officeDocument/2006/relationships/image" Target="../media/image7.png"/><Relationship Id="rId5" Type="http://schemas.microsoft.com/office/2007/relationships/hdphoto" Target="../media/hdphoto1.wdp"/><Relationship Id="rId4" Type="http://schemas.openxmlformats.org/officeDocument/2006/relationships/image" Target="../media/image8.png"/></Relationships>
</file>

<file path=ppt/slides/_rels/slide4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1.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8.png"/></Relationships>
</file>

<file path=ppt/slides/_rels/slide44.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jpg"/><Relationship Id="rId3" Type="http://schemas.openxmlformats.org/officeDocument/2006/relationships/notesSlide" Target="../notesSlides/notesSlide42.xml"/><Relationship Id="rId7" Type="http://schemas.openxmlformats.org/officeDocument/2006/relationships/image" Target="../media/image28.png"/><Relationship Id="rId12" Type="http://schemas.openxmlformats.org/officeDocument/2006/relationships/image" Target="../media/image22.jpg"/><Relationship Id="rId2" Type="http://schemas.openxmlformats.org/officeDocument/2006/relationships/slideLayout" Target="../slideLayouts/slideLayout7.xml"/><Relationship Id="rId1" Type="http://schemas.openxmlformats.org/officeDocument/2006/relationships/themeOverride" Target="../theme/themeOverride1.xml"/><Relationship Id="rId6" Type="http://schemas.openxmlformats.org/officeDocument/2006/relationships/image" Target="../media/image27.png"/><Relationship Id="rId11" Type="http://schemas.openxmlformats.org/officeDocument/2006/relationships/image" Target="../media/image21.jpg"/><Relationship Id="rId5" Type="http://schemas.openxmlformats.org/officeDocument/2006/relationships/image" Target="../media/image26.png"/><Relationship Id="rId10" Type="http://schemas.openxmlformats.org/officeDocument/2006/relationships/image" Target="../media/image20.jpg"/><Relationship Id="rId4" Type="http://schemas.openxmlformats.org/officeDocument/2006/relationships/image" Target="../media/image25.jpeg"/><Relationship Id="rId9" Type="http://schemas.openxmlformats.org/officeDocument/2006/relationships/image" Target="../media/image19.jpg"/><Relationship Id="rId14" Type="http://schemas.openxmlformats.org/officeDocument/2006/relationships/image" Target="../media/image24.jpg"/></Relationships>
</file>

<file path=ppt/slides/_rels/slide4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44.xml"/><Relationship Id="rId1" Type="http://schemas.openxmlformats.org/officeDocument/2006/relationships/slideLayout" Target="../slideLayouts/slideLayout7.xml"/><Relationship Id="rId4" Type="http://schemas.openxmlformats.org/officeDocument/2006/relationships/image" Target="../media/image22.jpg"/></Relationships>
</file>

<file path=ppt/slides/_rels/slide47.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45.xml"/><Relationship Id="rId1" Type="http://schemas.openxmlformats.org/officeDocument/2006/relationships/slideLayout" Target="../slideLayouts/slideLayout7.xml"/><Relationship Id="rId4" Type="http://schemas.openxmlformats.org/officeDocument/2006/relationships/image" Target="../media/image20.jpg"/></Relationships>
</file>

<file path=ppt/slides/_rels/slide48.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46.xml"/><Relationship Id="rId1" Type="http://schemas.openxmlformats.org/officeDocument/2006/relationships/slideLayout" Target="../slideLayouts/slideLayout7.xml"/><Relationship Id="rId4" Type="http://schemas.openxmlformats.org/officeDocument/2006/relationships/image" Target="../media/image24.jpg"/></Relationships>
</file>

<file path=ppt/slides/_rels/slide4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7.xml"/><Relationship Id="rId1" Type="http://schemas.openxmlformats.org/officeDocument/2006/relationships/slideLayout" Target="../slideLayouts/slideLayout22.xml"/><Relationship Id="rId6" Type="http://schemas.openxmlformats.org/officeDocument/2006/relationships/image" Target="../media/image7.png"/><Relationship Id="rId5" Type="http://schemas.microsoft.com/office/2007/relationships/hdphoto" Target="../media/hdphoto1.wdp"/><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hyperlink" Target="http://knowdisc.com/players/assessments-24x7/" TargetMode="External"/><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DB79F58-5DB7-48C6-83D2-5856E9FF906F}"/>
              </a:ext>
            </a:extLst>
          </p:cNvPr>
          <p:cNvSpPr txBox="1">
            <a:spLocks noChangeAspect="1"/>
          </p:cNvSpPr>
          <p:nvPr/>
        </p:nvSpPr>
        <p:spPr>
          <a:xfrm>
            <a:off x="355155" y="210026"/>
            <a:ext cx="8641080" cy="6647974"/>
          </a:xfrm>
          <a:custGeom>
            <a:avLst/>
            <a:gdLst>
              <a:gd name="connsiteX0" fmla="*/ 0 w 7696200"/>
              <a:gd name="connsiteY0" fmla="*/ 0 h 4431983"/>
              <a:gd name="connsiteX1" fmla="*/ 7696200 w 7696200"/>
              <a:gd name="connsiteY1" fmla="*/ 0 h 4431983"/>
              <a:gd name="connsiteX2" fmla="*/ 7696200 w 7696200"/>
              <a:gd name="connsiteY2" fmla="*/ 4431983 h 4431983"/>
              <a:gd name="connsiteX3" fmla="*/ 0 w 7696200"/>
              <a:gd name="connsiteY3" fmla="*/ 4431983 h 4431983"/>
              <a:gd name="connsiteX4" fmla="*/ 0 w 7696200"/>
              <a:gd name="connsiteY4" fmla="*/ 0 h 4431983"/>
              <a:gd name="connsiteX0" fmla="*/ 0 w 7696200"/>
              <a:gd name="connsiteY0" fmla="*/ 0 h 4431983"/>
              <a:gd name="connsiteX1" fmla="*/ 7696200 w 7696200"/>
              <a:gd name="connsiteY1" fmla="*/ 0 h 4431983"/>
              <a:gd name="connsiteX2" fmla="*/ 7696200 w 7696200"/>
              <a:gd name="connsiteY2" fmla="*/ 4431983 h 4431983"/>
              <a:gd name="connsiteX3" fmla="*/ 0 w 7696200"/>
              <a:gd name="connsiteY3" fmla="*/ 4431983 h 4431983"/>
              <a:gd name="connsiteX4" fmla="*/ 0 w 7696200"/>
              <a:gd name="connsiteY4" fmla="*/ 0 h 44319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96200" h="4431983">
                <a:moveTo>
                  <a:pt x="0" y="0"/>
                </a:moveTo>
                <a:lnTo>
                  <a:pt x="7696200" y="0"/>
                </a:lnTo>
                <a:lnTo>
                  <a:pt x="7696200" y="4431983"/>
                </a:lnTo>
                <a:lnTo>
                  <a:pt x="0" y="4431983"/>
                </a:lnTo>
                <a:lnTo>
                  <a:pt x="0" y="0"/>
                </a:lnTo>
                <a:close/>
              </a:path>
            </a:pathLst>
          </a:custGeom>
          <a:gradFill>
            <a:gsLst>
              <a:gs pos="3000">
                <a:schemeClr val="bg1"/>
              </a:gs>
              <a:gs pos="98000">
                <a:srgbClr val="182A5E"/>
              </a:gs>
            </a:gsLst>
            <a:lin ang="5400000" scaled="0"/>
          </a:gradFill>
        </p:spPr>
        <p:txBody>
          <a:bodyPr>
            <a:spAutoFit/>
            <a:scene3d>
              <a:camera prst="orthographicFront"/>
              <a:lightRig rig="threePt" dir="t"/>
            </a:scene3d>
            <a:sp3d>
              <a:bevelT w="0"/>
            </a:sp3d>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600" b="1" i="0" u="none" strike="noStrike" kern="1200" cap="none" spc="0" normalizeH="0" baseline="0" noProof="0" dirty="0">
                <a:ln w="3175">
                  <a:noFill/>
                </a:ln>
                <a:solidFill>
                  <a:srgbClr val="254071"/>
                </a:solidFill>
                <a:effectLst>
                  <a:outerShdw blurRad="190500" dist="304800" dir="6000000" sx="117000" sy="117000" algn="ctr" rotWithShape="0">
                    <a:srgbClr val="191741">
                      <a:alpha val="33000"/>
                    </a:srgbClr>
                  </a:outerShdw>
                </a:effectLst>
                <a:uLnTx/>
                <a:uFillTx/>
                <a:latin typeface="Times New Roman MT Extra Bold" pitchFamily="18" charset="0"/>
                <a:ea typeface="ＭＳ Ｐゴシック" pitchFamily="34" charset="-128"/>
                <a:cs typeface="+mn-cs"/>
              </a:rPr>
              <a:t>DISC &amp; EIQ-2</a:t>
            </a:r>
            <a:endParaRPr kumimoji="0" lang="en-US" sz="2400" b="0" i="0" u="none" strike="noStrike" kern="1200" cap="none" spc="0" normalizeH="0" baseline="0" noProof="0" dirty="0">
              <a:ln w="3175">
                <a:noFill/>
              </a:ln>
              <a:solidFill>
                <a:srgbClr val="254071"/>
              </a:solidFill>
              <a:effectLst>
                <a:outerShdw blurRad="190500" dist="279400" dir="6000000" sx="112000" sy="112000" algn="ctr" rotWithShape="0">
                  <a:srgbClr val="191741">
                    <a:alpha val="20784"/>
                  </a:srgbClr>
                </a:outerShdw>
              </a:effectLst>
              <a:uLnTx/>
              <a:uFillTx/>
              <a:latin typeface="Calibri"/>
              <a:ea typeface="ＭＳ Ｐゴシック" pitchFamily="34"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w="3175">
                  <a:noFill/>
                </a:ln>
                <a:solidFill>
                  <a:srgbClr val="254071"/>
                </a:solidFill>
                <a:effectLst>
                  <a:outerShdw blurRad="190500" dist="279400" dir="6000000" sx="112000" sy="112000" algn="ctr" rotWithShape="0">
                    <a:srgbClr val="191741">
                      <a:alpha val="20784"/>
                    </a:srgbClr>
                  </a:outerShdw>
                </a:effectLst>
                <a:uLnTx/>
                <a:uFillTx/>
                <a:latin typeface="Calibri"/>
                <a:ea typeface="ＭＳ Ｐゴシック" pitchFamily="34" charset="-128"/>
                <a:cs typeface="+mn-cs"/>
              </a:rPr>
              <a:t>Understanding Behavior &amp; Emotional Intelligence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w="3175">
                  <a:noFill/>
                </a:ln>
                <a:solidFill>
                  <a:srgbClr val="254071"/>
                </a:solidFill>
                <a:effectLst>
                  <a:outerShdw blurRad="190500" dist="279400" dir="6000000" sx="112000" sy="112000" algn="ctr" rotWithShape="0">
                    <a:srgbClr val="191741">
                      <a:alpha val="20784"/>
                    </a:srgbClr>
                  </a:outerShdw>
                </a:effectLst>
                <a:uLnTx/>
                <a:uFillTx/>
                <a:latin typeface="Calibri"/>
                <a:ea typeface="ＭＳ Ｐゴシック" pitchFamily="34" charset="-128"/>
                <a:cs typeface="+mn-cs"/>
              </a:rPr>
              <a:t>for Effective Communication</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2400" b="1" dirty="0">
              <a:ln w="3175">
                <a:noFill/>
              </a:ln>
              <a:solidFill>
                <a:srgbClr val="254071"/>
              </a:solidFill>
              <a:effectLst>
                <a:outerShdw blurRad="190500" dist="279400" dir="6000000" sx="112000" sy="112000" algn="ctr" rotWithShape="0">
                  <a:srgbClr val="191741">
                    <a:alpha val="20784"/>
                  </a:srgbClr>
                </a:outerShdw>
              </a:effectLst>
              <a:latin typeface="Calibri"/>
              <a:ea typeface="ＭＳ Ｐゴシック" pitchFamily="34" charset="-128"/>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dirty="0">
              <a:ln w="3175">
                <a:noFill/>
              </a:ln>
              <a:solidFill>
                <a:srgbClr val="254071"/>
              </a:solidFill>
              <a:effectLst>
                <a:outerShdw blurRad="190500" dist="279400" dir="6000000" sx="112000" sy="112000" algn="ctr" rotWithShape="0">
                  <a:srgbClr val="191741">
                    <a:alpha val="20784"/>
                  </a:srgbClr>
                </a:outerShdw>
              </a:effectLst>
              <a:uLnTx/>
              <a:uFillTx/>
              <a:latin typeface="Calibri"/>
              <a:ea typeface="ＭＳ Ｐゴシック" pitchFamily="34"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2400" b="1" dirty="0">
              <a:ln w="3175">
                <a:noFill/>
              </a:ln>
              <a:solidFill>
                <a:srgbClr val="254071"/>
              </a:solidFill>
              <a:effectLst>
                <a:outerShdw blurRad="190500" dist="279400" dir="6000000" sx="112000" sy="112000" algn="ctr" rotWithShape="0">
                  <a:srgbClr val="191741">
                    <a:alpha val="20784"/>
                  </a:srgbClr>
                </a:outerShdw>
              </a:effectLst>
              <a:latin typeface="Calibri"/>
              <a:ea typeface="ＭＳ Ｐゴシック" pitchFamily="34" charset="-128"/>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dirty="0">
              <a:ln w="3175">
                <a:noFill/>
              </a:ln>
              <a:solidFill>
                <a:srgbClr val="254071"/>
              </a:solidFill>
              <a:effectLst>
                <a:outerShdw blurRad="190500" dist="279400" dir="6000000" sx="112000" sy="112000" algn="ctr" rotWithShape="0">
                  <a:srgbClr val="191741">
                    <a:alpha val="20784"/>
                  </a:srgbClr>
                </a:outerShdw>
              </a:effectLst>
              <a:uLnTx/>
              <a:uFillTx/>
              <a:latin typeface="Calibri"/>
              <a:ea typeface="ＭＳ Ｐゴシック" pitchFamily="34"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2400" b="1" dirty="0">
              <a:ln w="3175">
                <a:noFill/>
              </a:ln>
              <a:solidFill>
                <a:srgbClr val="254071"/>
              </a:solidFill>
              <a:effectLst>
                <a:outerShdw blurRad="190500" dist="279400" dir="6000000" sx="112000" sy="112000" algn="ctr" rotWithShape="0">
                  <a:srgbClr val="191741">
                    <a:alpha val="20784"/>
                  </a:srgbClr>
                </a:outerShdw>
              </a:effectLst>
              <a:latin typeface="Calibri"/>
              <a:ea typeface="ＭＳ Ｐゴシック" pitchFamily="34" charset="-128"/>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dirty="0">
              <a:ln w="3175">
                <a:noFill/>
              </a:ln>
              <a:solidFill>
                <a:srgbClr val="254071"/>
              </a:solidFill>
              <a:effectLst>
                <a:outerShdw blurRad="190500" dist="279400" dir="6000000" sx="112000" sy="112000" algn="ctr" rotWithShape="0">
                  <a:srgbClr val="191741">
                    <a:alpha val="20784"/>
                  </a:srgbClr>
                </a:outerShdw>
              </a:effectLst>
              <a:uLnTx/>
              <a:uFillTx/>
              <a:latin typeface="Calibri"/>
              <a:ea typeface="ＭＳ Ｐゴシック" pitchFamily="34"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2400" b="1" dirty="0">
              <a:ln w="3175">
                <a:noFill/>
              </a:ln>
              <a:solidFill>
                <a:srgbClr val="254071"/>
              </a:solidFill>
              <a:effectLst>
                <a:outerShdw blurRad="190500" dist="279400" dir="6000000" sx="112000" sy="112000" algn="ctr" rotWithShape="0">
                  <a:srgbClr val="191741">
                    <a:alpha val="20784"/>
                  </a:srgbClr>
                </a:outerShdw>
              </a:effectLst>
              <a:latin typeface="Calibri"/>
              <a:ea typeface="ＭＳ Ｐゴシック" pitchFamily="34" charset="-128"/>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dirty="0">
              <a:ln w="3175">
                <a:noFill/>
              </a:ln>
              <a:solidFill>
                <a:srgbClr val="254071"/>
              </a:solidFill>
              <a:effectLst>
                <a:outerShdw blurRad="190500" dist="279400" dir="6000000" sx="112000" sy="112000" algn="ctr" rotWithShape="0">
                  <a:srgbClr val="191741">
                    <a:alpha val="20784"/>
                  </a:srgbClr>
                </a:outerShdw>
              </a:effectLst>
              <a:uLnTx/>
              <a:uFillTx/>
              <a:latin typeface="Calibri"/>
              <a:ea typeface="ＭＳ Ｐゴシック" pitchFamily="34"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2400" b="1" dirty="0">
              <a:ln w="3175">
                <a:noFill/>
              </a:ln>
              <a:solidFill>
                <a:srgbClr val="254071"/>
              </a:solidFill>
              <a:effectLst>
                <a:outerShdw blurRad="190500" dist="279400" dir="6000000" sx="112000" sy="112000" algn="ctr" rotWithShape="0">
                  <a:srgbClr val="191741">
                    <a:alpha val="20784"/>
                  </a:srgbClr>
                </a:outerShdw>
              </a:effectLst>
              <a:latin typeface="Calibri"/>
              <a:ea typeface="ＭＳ Ｐゴシック" pitchFamily="34" charset="-128"/>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dirty="0">
              <a:ln w="3175">
                <a:noFill/>
              </a:ln>
              <a:solidFill>
                <a:srgbClr val="254071"/>
              </a:solidFill>
              <a:effectLst>
                <a:outerShdw blurRad="190500" dist="279400" dir="6000000" sx="112000" sy="112000" algn="ctr" rotWithShape="0">
                  <a:srgbClr val="191741">
                    <a:alpha val="20784"/>
                  </a:srgbClr>
                </a:outerShdw>
              </a:effectLst>
              <a:uLnTx/>
              <a:uFillTx/>
              <a:latin typeface="Calibri"/>
              <a:ea typeface="ＭＳ Ｐゴシック" pitchFamily="34"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2400" b="1" dirty="0">
              <a:ln w="3175">
                <a:noFill/>
              </a:ln>
              <a:solidFill>
                <a:srgbClr val="254071"/>
              </a:solidFill>
              <a:effectLst>
                <a:outerShdw blurRad="190500" dist="279400" dir="6000000" sx="112000" sy="112000" algn="ctr" rotWithShape="0">
                  <a:srgbClr val="191741">
                    <a:alpha val="20784"/>
                  </a:srgbClr>
                </a:outerShdw>
              </a:effectLst>
              <a:latin typeface="Calibri"/>
              <a:ea typeface="ＭＳ Ｐゴシック" pitchFamily="34" charset="-128"/>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dirty="0">
              <a:ln w="3175">
                <a:noFill/>
              </a:ln>
              <a:solidFill>
                <a:srgbClr val="254071"/>
              </a:solidFill>
              <a:effectLst>
                <a:outerShdw blurRad="190500" dist="279400" dir="6000000" sx="112000" sy="112000" algn="ctr" rotWithShape="0">
                  <a:srgbClr val="191741">
                    <a:alpha val="20784"/>
                  </a:srgbClr>
                </a:outerShdw>
              </a:effectLst>
              <a:uLnTx/>
              <a:uFillTx/>
              <a:latin typeface="Calibri"/>
              <a:ea typeface="ＭＳ Ｐゴシック" pitchFamily="34"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w="3175">
                <a:noFill/>
              </a:ln>
              <a:solidFill>
                <a:srgbClr val="254071"/>
              </a:solidFill>
              <a:effectLst>
                <a:outerShdw blurRad="190500" dist="279400" dir="6000000" sx="112000" sy="112000" algn="ctr" rotWithShape="0">
                  <a:srgbClr val="191741">
                    <a:alpha val="20784"/>
                  </a:srgbClr>
                </a:outerShdw>
              </a:effectLst>
              <a:uLnTx/>
              <a:uFillTx/>
              <a:latin typeface="Calibri"/>
              <a:ea typeface="ＭＳ Ｐゴシック" pitchFamily="34" charset="-128"/>
              <a:cs typeface="+mn-cs"/>
            </a:endParaRPr>
          </a:p>
        </p:txBody>
      </p:sp>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t="14418"/>
          <a:stretch/>
        </p:blipFill>
        <p:spPr>
          <a:xfrm>
            <a:off x="1131074" y="2094749"/>
            <a:ext cx="6731357" cy="4675908"/>
          </a:xfrm>
          <a:prstGeom prst="rect">
            <a:avLst/>
          </a:prstGeom>
        </p:spPr>
      </p:pic>
      <p:pic>
        <p:nvPicPr>
          <p:cNvPr id="4" name="Content Placeholder 3"/>
          <p:cNvPicPr>
            <a:picLocks noGrp="1" noChangeAspect="1"/>
          </p:cNvPicPr>
          <p:nvPr>
            <p:ph idx="1"/>
          </p:nvPr>
        </p:nvPicPr>
        <p:blipFill rotWithShape="1">
          <a:blip r:embed="rId3">
            <a:extLst>
              <a:ext uri="{BEBA8EAE-BF5A-486C-A8C5-ECC9F3942E4B}">
                <a14:imgProps xmlns:a14="http://schemas.microsoft.com/office/drawing/2010/main">
                  <a14:imgLayer r:embed="rId4">
                    <a14:imgEffect>
                      <a14:backgroundRemoval t="15556" b="81000" l="15497" r="32902">
                        <a14:foregroundMark x1="20372" y1="47778" x2="20372" y2="47778"/>
                        <a14:foregroundMark x1="22845" y1="51556" x2="22845" y2="51556"/>
                        <a14:foregroundMark x1="21738" y1="59667" x2="21738" y2="59667"/>
                        <a14:foregroundMark x1="21667" y1="51778" x2="21667" y2="51778"/>
                        <a14:foregroundMark x1="17734" y1="52000" x2="17734" y2="52000"/>
                        <a14:foregroundMark x1="21738" y1="35111" x2="21738" y2="35111"/>
                        <a14:foregroundMark x1="21997" y1="45444" x2="21997" y2="45444"/>
                        <a14:foregroundMark x1="19642" y1="57889" x2="19642" y2="57889"/>
                        <a14:foregroundMark x1="19925" y1="57333" x2="19925" y2="57333"/>
                        <a14:foregroundMark x1="23622" y1="56222" x2="23622" y2="56222"/>
                        <a14:foregroundMark x1="22798" y1="61556" x2="22798" y2="61556"/>
                        <a14:foregroundMark x1="20561" y1="62889" x2="20561" y2="62889"/>
                        <a14:foregroundMark x1="23010" y1="46778" x2="23010" y2="46778"/>
                        <a14:foregroundMark x1="32925" y1="27778" x2="32925" y2="27778"/>
                        <a14:foregroundMark x1="21455" y1="42444" x2="21455" y2="42444"/>
                        <a14:foregroundMark x1="19642" y1="51444" x2="19642" y2="51444"/>
                        <a14:foregroundMark x1="19642" y1="51444" x2="19642" y2="51444"/>
                        <a14:foregroundMark x1="20278" y1="52556" x2="20372" y2="52000"/>
                        <a14:foregroundMark x1="32642" y1="15556" x2="32642" y2="15556"/>
                        <a14:foregroundMark x1="25200" y1="54667" x2="25200" y2="54667"/>
                        <a14:foregroundMark x1="21385" y1="71222" x2="21385" y2="71222"/>
                        <a14:foregroundMark x1="22774" y1="44556" x2="22774" y2="44556"/>
                      </a14:backgroundRemoval>
                    </a14:imgEffect>
                  </a14:imgLayer>
                </a14:imgProps>
              </a:ext>
            </a:extLst>
          </a:blip>
          <a:srcRect l="16040" t="27250" r="73053" b="21146"/>
          <a:stretch/>
        </p:blipFill>
        <p:spPr>
          <a:xfrm>
            <a:off x="3251732" y="2787508"/>
            <a:ext cx="2508892" cy="2516302"/>
          </a:xfrm>
          <a:prstGeom prst="rect">
            <a:avLst/>
          </a:prstGeom>
        </p:spPr>
      </p:pic>
    </p:spTree>
    <p:extLst>
      <p:ext uri="{BB962C8B-B14F-4D97-AF65-F5344CB8AC3E}">
        <p14:creationId xmlns:p14="http://schemas.microsoft.com/office/powerpoint/2010/main" val="27669495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F383318-C6AF-4655-9D61-37EE53AD50C8}"/>
              </a:ext>
            </a:extLst>
          </p:cNvPr>
          <p:cNvSpPr>
            <a:spLocks noGrp="1"/>
          </p:cNvSpPr>
          <p:nvPr>
            <p:ph type="title"/>
          </p:nvPr>
        </p:nvSpPr>
        <p:spPr>
          <a:xfrm>
            <a:off x="1905000" y="238125"/>
            <a:ext cx="7239000" cy="1143000"/>
          </a:xfrm>
        </p:spPr>
        <p:txBody>
          <a:bodyPr/>
          <a:lstStyle/>
          <a:p>
            <a:pPr eaLnBrk="1" fontAlgn="auto" hangingPunct="1">
              <a:spcAft>
                <a:spcPts val="0"/>
              </a:spcAft>
              <a:defRPr/>
            </a:pPr>
            <a:r>
              <a:rPr lang="en-US" sz="6000" b="1" dirty="0"/>
              <a:t>Pace &amp; Priority</a:t>
            </a:r>
          </a:p>
        </p:txBody>
      </p:sp>
      <p:grpSp>
        <p:nvGrpSpPr>
          <p:cNvPr id="22531" name="Group 8">
            <a:extLst>
              <a:ext uri="{FF2B5EF4-FFF2-40B4-BE49-F238E27FC236}">
                <a16:creationId xmlns:a16="http://schemas.microsoft.com/office/drawing/2014/main" id="{70ECC71D-6722-4A22-86B1-8D677F1533F1}"/>
              </a:ext>
            </a:extLst>
          </p:cNvPr>
          <p:cNvGrpSpPr>
            <a:grpSpLocks/>
          </p:cNvGrpSpPr>
          <p:nvPr/>
        </p:nvGrpSpPr>
        <p:grpSpPr bwMode="auto">
          <a:xfrm>
            <a:off x="2667000" y="1905000"/>
            <a:ext cx="3810000" cy="4638675"/>
            <a:chOff x="2667000" y="1905000"/>
            <a:chExt cx="3810000" cy="4637831"/>
          </a:xfrm>
        </p:grpSpPr>
        <p:sp>
          <p:nvSpPr>
            <p:cNvPr id="4" name="TextBox 3">
              <a:extLst>
                <a:ext uri="{FF2B5EF4-FFF2-40B4-BE49-F238E27FC236}">
                  <a16:creationId xmlns:a16="http://schemas.microsoft.com/office/drawing/2014/main" id="{8CCD0F2B-5093-4990-837B-AE6B725F6A46}"/>
                </a:ext>
              </a:extLst>
            </p:cNvPr>
            <p:cNvSpPr txBox="1"/>
            <p:nvPr/>
          </p:nvSpPr>
          <p:spPr>
            <a:xfrm>
              <a:off x="2667000" y="1905000"/>
              <a:ext cx="3810000" cy="645995"/>
            </a:xfrm>
            <a:prstGeom prst="rect">
              <a:avLst/>
            </a:prstGeom>
            <a:noFill/>
          </p:spPr>
          <p:txBody>
            <a:bodyPr>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3600" b="1" i="0" u="none" strike="noStrike" kern="1200" cap="none" spc="0" normalizeH="0" baseline="0" noProof="0" dirty="0">
                  <a:ln>
                    <a:noFill/>
                  </a:ln>
                  <a:solidFill>
                    <a:prstClr val="white"/>
                  </a:solidFill>
                  <a:effectLst>
                    <a:outerShdw blurRad="50800" dist="50800" dir="16200000" sx="104000" sy="104000" algn="ctr" rotWithShape="0">
                      <a:prstClr val="black">
                        <a:alpha val="88000"/>
                      </a:prstClr>
                    </a:outerShdw>
                  </a:effectLst>
                  <a:uLnTx/>
                  <a:uFillTx/>
                  <a:latin typeface="FranklinGotTDemCon" pitchFamily="34" charset="0"/>
                  <a:ea typeface="ＭＳ Ｐゴシック" pitchFamily="34" charset="-128"/>
                  <a:cs typeface="+mn-cs"/>
                </a:rPr>
                <a:t>Task</a:t>
              </a:r>
              <a:endParaRPr kumimoji="0" lang="en-US" sz="2800" b="1" i="0" u="none" strike="noStrike" kern="1200" cap="none" spc="0" normalizeH="0" baseline="0" noProof="0" dirty="0">
                <a:ln>
                  <a:noFill/>
                </a:ln>
                <a:solidFill>
                  <a:prstClr val="white"/>
                </a:solidFill>
                <a:effectLst>
                  <a:outerShdw blurRad="50800" dist="50800" dir="16200000" sx="104000" sy="104000" algn="ctr" rotWithShape="0">
                    <a:prstClr val="black">
                      <a:alpha val="88000"/>
                    </a:prstClr>
                  </a:outerShdw>
                </a:effectLst>
                <a:uLnTx/>
                <a:uFillTx/>
                <a:latin typeface="FranklinGotTDemCon" pitchFamily="34" charset="0"/>
                <a:ea typeface="ＭＳ Ｐゴシック" pitchFamily="34" charset="-128"/>
                <a:cs typeface="+mn-cs"/>
              </a:endParaRPr>
            </a:p>
          </p:txBody>
        </p:sp>
        <p:sp>
          <p:nvSpPr>
            <p:cNvPr id="5" name="TextBox 4">
              <a:extLst>
                <a:ext uri="{FF2B5EF4-FFF2-40B4-BE49-F238E27FC236}">
                  <a16:creationId xmlns:a16="http://schemas.microsoft.com/office/drawing/2014/main" id="{EAE5FD2C-0CF4-43C0-98AA-940AC20AE0F1}"/>
                </a:ext>
              </a:extLst>
            </p:cNvPr>
            <p:cNvSpPr txBox="1"/>
            <p:nvPr/>
          </p:nvSpPr>
          <p:spPr>
            <a:xfrm>
              <a:off x="2667000" y="5465115"/>
              <a:ext cx="3810000" cy="1077716"/>
            </a:xfrm>
            <a:prstGeom prst="rect">
              <a:avLst/>
            </a:prstGeom>
            <a:noFill/>
          </p:spPr>
          <p:txBody>
            <a:bodyPr>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3600" b="1" i="0" u="none" strike="noStrike" kern="1200" cap="none" spc="0" normalizeH="0" baseline="0" noProof="0" dirty="0">
                  <a:ln>
                    <a:noFill/>
                  </a:ln>
                  <a:solidFill>
                    <a:prstClr val="white"/>
                  </a:solidFill>
                  <a:effectLst>
                    <a:outerShdw blurRad="50800" dist="50800" dir="10800000" sx="103000" sy="103000" algn="ctr" rotWithShape="0">
                      <a:prstClr val="black">
                        <a:alpha val="88000"/>
                      </a:prstClr>
                    </a:outerShdw>
                  </a:effectLst>
                  <a:uLnTx/>
                  <a:uFillTx/>
                  <a:latin typeface="FranklinGotTDemCon" pitchFamily="34" charset="0"/>
                  <a:ea typeface="ＭＳ Ｐゴシック" pitchFamily="34" charset="-128"/>
                  <a:cs typeface="Arial" pitchFamily="34" charset="0"/>
                </a:rPr>
                <a:t>People</a:t>
              </a:r>
            </a:p>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1" i="0" u="none" strike="noStrike" kern="1200" cap="none" spc="0" normalizeH="0" baseline="0" noProof="0" dirty="0">
                <a:ln>
                  <a:noFill/>
                </a:ln>
                <a:solidFill>
                  <a:prstClr val="white"/>
                </a:solidFill>
                <a:effectLst>
                  <a:outerShdw blurRad="50800" dist="50800" dir="5400000" sx="104000" sy="104000" algn="ctr" rotWithShape="0">
                    <a:prstClr val="black">
                      <a:alpha val="88000"/>
                    </a:prstClr>
                  </a:outerShdw>
                </a:effectLst>
                <a:uLnTx/>
                <a:uFillTx/>
                <a:latin typeface="FranklinGotTDemCon" pitchFamily="34" charset="0"/>
                <a:ea typeface="ＭＳ Ｐゴシック" pitchFamily="34" charset="-128"/>
                <a:cs typeface="+mn-cs"/>
              </a:endParaRPr>
            </a:p>
          </p:txBody>
        </p:sp>
      </p:grpSp>
      <p:grpSp>
        <p:nvGrpSpPr>
          <p:cNvPr id="22532" name="Group 9">
            <a:extLst>
              <a:ext uri="{FF2B5EF4-FFF2-40B4-BE49-F238E27FC236}">
                <a16:creationId xmlns:a16="http://schemas.microsoft.com/office/drawing/2014/main" id="{E0A79959-AF21-4AE5-BB26-041A38E77BDA}"/>
              </a:ext>
            </a:extLst>
          </p:cNvPr>
          <p:cNvGrpSpPr>
            <a:grpSpLocks/>
          </p:cNvGrpSpPr>
          <p:nvPr/>
        </p:nvGrpSpPr>
        <p:grpSpPr bwMode="auto">
          <a:xfrm>
            <a:off x="152400" y="3657600"/>
            <a:ext cx="8839200" cy="646113"/>
            <a:chOff x="836814" y="3657581"/>
            <a:chExt cx="8154786" cy="645396"/>
          </a:xfrm>
        </p:grpSpPr>
        <p:sp>
          <p:nvSpPr>
            <p:cNvPr id="7" name="TextBox 6">
              <a:extLst>
                <a:ext uri="{FF2B5EF4-FFF2-40B4-BE49-F238E27FC236}">
                  <a16:creationId xmlns:a16="http://schemas.microsoft.com/office/drawing/2014/main" id="{C2A2ED34-982A-44F7-A278-78EFC5818766}"/>
                </a:ext>
              </a:extLst>
            </p:cNvPr>
            <p:cNvSpPr txBox="1"/>
            <p:nvPr/>
          </p:nvSpPr>
          <p:spPr>
            <a:xfrm>
              <a:off x="836814" y="3657581"/>
              <a:ext cx="2343329" cy="645396"/>
            </a:xfrm>
            <a:prstGeom prst="rect">
              <a:avLst/>
            </a:prstGeom>
            <a:noFill/>
          </p:spPr>
          <p:txBody>
            <a:bodyPr>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3600" b="1" i="0" u="none" strike="noStrike" kern="1200" cap="none" spc="0" normalizeH="0" baseline="0" noProof="0" dirty="0">
                  <a:ln>
                    <a:noFill/>
                  </a:ln>
                  <a:solidFill>
                    <a:prstClr val="white"/>
                  </a:solidFill>
                  <a:effectLst>
                    <a:outerShdw blurRad="50800" dist="50800" dir="5400000" sx="104000" sy="104000" algn="ctr" rotWithShape="0">
                      <a:prstClr val="black">
                        <a:alpha val="88000"/>
                      </a:prstClr>
                    </a:outerShdw>
                  </a:effectLst>
                  <a:uLnTx/>
                  <a:uFillTx/>
                  <a:latin typeface="FranklinGotTDemCon" pitchFamily="34" charset="0"/>
                  <a:ea typeface="ＭＳ Ｐゴシック" pitchFamily="34" charset="-128"/>
                  <a:cs typeface="Arial" pitchFamily="34" charset="0"/>
                </a:rPr>
                <a:t>Slower</a:t>
              </a:r>
              <a:endParaRPr kumimoji="0" lang="en-US" sz="2800" b="1" i="0" u="none" strike="noStrike" kern="1200" cap="none" spc="0" normalizeH="0" baseline="0" noProof="0" dirty="0">
                <a:ln>
                  <a:noFill/>
                </a:ln>
                <a:solidFill>
                  <a:prstClr val="white"/>
                </a:solidFill>
                <a:effectLst>
                  <a:outerShdw blurRad="50800" dist="50800" dir="10800000" sx="103000" sy="103000" algn="ctr" rotWithShape="0">
                    <a:prstClr val="black">
                      <a:alpha val="88000"/>
                    </a:prstClr>
                  </a:outerShdw>
                </a:effectLst>
                <a:uLnTx/>
                <a:uFillTx/>
                <a:latin typeface="FranklinGotTDemCon" pitchFamily="34" charset="0"/>
                <a:ea typeface="ＭＳ Ｐゴシック" pitchFamily="34" charset="-128"/>
                <a:cs typeface="+mn-cs"/>
              </a:endParaRPr>
            </a:p>
          </p:txBody>
        </p:sp>
        <p:sp>
          <p:nvSpPr>
            <p:cNvPr id="8" name="TextBox 7">
              <a:extLst>
                <a:ext uri="{FF2B5EF4-FFF2-40B4-BE49-F238E27FC236}">
                  <a16:creationId xmlns:a16="http://schemas.microsoft.com/office/drawing/2014/main" id="{EA05B23A-BCBF-4A63-80CE-E80A81370E79}"/>
                </a:ext>
              </a:extLst>
            </p:cNvPr>
            <p:cNvSpPr txBox="1"/>
            <p:nvPr/>
          </p:nvSpPr>
          <p:spPr>
            <a:xfrm>
              <a:off x="6629232" y="3657581"/>
              <a:ext cx="2362368" cy="645396"/>
            </a:xfrm>
            <a:prstGeom prst="rect">
              <a:avLst/>
            </a:prstGeom>
            <a:noFill/>
          </p:spPr>
          <p:txBody>
            <a:bodyPr>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3600" b="1" i="0" u="none" strike="noStrike" kern="1200" cap="none" spc="0" normalizeH="0" baseline="0" noProof="0" dirty="0">
                  <a:ln>
                    <a:noFill/>
                  </a:ln>
                  <a:solidFill>
                    <a:prstClr val="white"/>
                  </a:solidFill>
                  <a:effectLst>
                    <a:outerShdw blurRad="50800" dist="50800" dir="16200000" sx="104000" sy="104000" algn="ctr" rotWithShape="0">
                      <a:prstClr val="black">
                        <a:alpha val="88000"/>
                      </a:prstClr>
                    </a:outerShdw>
                  </a:effectLst>
                  <a:uLnTx/>
                  <a:uFillTx/>
                  <a:latin typeface="FranklinGotTDemCon" pitchFamily="34" charset="0"/>
                  <a:ea typeface="ＭＳ Ｐゴシック" pitchFamily="34" charset="-128"/>
                  <a:cs typeface="Arial" pitchFamily="34" charset="0"/>
                </a:rPr>
                <a:t>Faster</a:t>
              </a:r>
              <a:endParaRPr kumimoji="0" lang="en-US" sz="2800" b="1" i="0" u="none" strike="noStrike" kern="1200" cap="none" spc="0" normalizeH="0" baseline="0" noProof="0" dirty="0">
                <a:ln>
                  <a:noFill/>
                </a:ln>
                <a:solidFill>
                  <a:prstClr val="white"/>
                </a:solidFill>
                <a:effectLst>
                  <a:outerShdw blurRad="50800" dist="50800" dir="16200000" sx="104000" sy="104000" algn="ctr" rotWithShape="0">
                    <a:prstClr val="black">
                      <a:alpha val="88000"/>
                    </a:prstClr>
                  </a:outerShdw>
                </a:effectLst>
                <a:uLnTx/>
                <a:uFillTx/>
                <a:latin typeface="FranklinGotTDemCon" pitchFamily="34" charset="0"/>
                <a:ea typeface="ＭＳ Ｐゴシック" pitchFamily="34" charset="-128"/>
                <a:cs typeface="Arial" pitchFamily="34" charset="0"/>
              </a:endParaRPr>
            </a:p>
          </p:txBody>
        </p:sp>
      </p:grpSp>
      <p:cxnSp>
        <p:nvCxnSpPr>
          <p:cNvPr id="10" name="Straight Arrow Connector 9">
            <a:extLst>
              <a:ext uri="{FF2B5EF4-FFF2-40B4-BE49-F238E27FC236}">
                <a16:creationId xmlns:a16="http://schemas.microsoft.com/office/drawing/2014/main" id="{B62A7E54-59ED-405F-B320-659927E27FC4}"/>
              </a:ext>
            </a:extLst>
          </p:cNvPr>
          <p:cNvCxnSpPr/>
          <p:nvPr/>
        </p:nvCxnSpPr>
        <p:spPr>
          <a:xfrm>
            <a:off x="2590800" y="3048000"/>
            <a:ext cx="3886200" cy="0"/>
          </a:xfrm>
          <a:prstGeom prst="straightConnector1">
            <a:avLst/>
          </a:prstGeom>
          <a:ln w="76200">
            <a:solidFill>
              <a:srgbClr val="002060"/>
            </a:solidFill>
            <a:headEnd type="triangle"/>
            <a:tailEnd type="triangle"/>
          </a:ln>
        </p:spPr>
        <p:style>
          <a:lnRef idx="3">
            <a:schemeClr val="accent1"/>
          </a:lnRef>
          <a:fillRef idx="0">
            <a:schemeClr val="accent1"/>
          </a:fillRef>
          <a:effectRef idx="2">
            <a:schemeClr val="accent1"/>
          </a:effectRef>
          <a:fontRef idx="minor">
            <a:schemeClr val="tx1"/>
          </a:fontRef>
        </p:style>
      </p:cxnSp>
      <p:cxnSp>
        <p:nvCxnSpPr>
          <p:cNvPr id="11" name="Straight Arrow Connector 10">
            <a:extLst>
              <a:ext uri="{FF2B5EF4-FFF2-40B4-BE49-F238E27FC236}">
                <a16:creationId xmlns:a16="http://schemas.microsoft.com/office/drawing/2014/main" id="{F5D1434E-2677-4700-993B-DE9BF5F55775}"/>
              </a:ext>
            </a:extLst>
          </p:cNvPr>
          <p:cNvCxnSpPr/>
          <p:nvPr/>
        </p:nvCxnSpPr>
        <p:spPr>
          <a:xfrm>
            <a:off x="2590800" y="4953000"/>
            <a:ext cx="3886200" cy="0"/>
          </a:xfrm>
          <a:prstGeom prst="straightConnector1">
            <a:avLst/>
          </a:prstGeom>
          <a:ln w="76200">
            <a:solidFill>
              <a:srgbClr val="002060"/>
            </a:solidFill>
            <a:headEnd type="triangle"/>
            <a:tailEnd type="triangle"/>
          </a:ln>
        </p:spPr>
        <p:style>
          <a:lnRef idx="3">
            <a:schemeClr val="accent1"/>
          </a:lnRef>
          <a:fillRef idx="0">
            <a:schemeClr val="accent1"/>
          </a:fillRef>
          <a:effectRef idx="2">
            <a:schemeClr val="accent1"/>
          </a:effectRef>
          <a:fontRef idx="minor">
            <a:schemeClr val="tx1"/>
          </a:fontRef>
        </p:style>
      </p:cxnSp>
      <p:sp>
        <p:nvSpPr>
          <p:cNvPr id="12" name="Rectangle 11">
            <a:extLst>
              <a:ext uri="{FF2B5EF4-FFF2-40B4-BE49-F238E27FC236}">
                <a16:creationId xmlns:a16="http://schemas.microsoft.com/office/drawing/2014/main" id="{8F5E8DDB-E918-4BA7-A599-742BB069977C}"/>
              </a:ext>
            </a:extLst>
          </p:cNvPr>
          <p:cNvSpPr>
            <a:spLocks noChangeArrowheads="1"/>
          </p:cNvSpPr>
          <p:nvPr/>
        </p:nvSpPr>
        <p:spPr bwMode="auto">
          <a:xfrm>
            <a:off x="4941888" y="2466975"/>
            <a:ext cx="2459037"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400" b="1" i="0" u="none" strike="noStrike" kern="1200" cap="none" spc="0" normalizeH="0" baseline="0" noProof="0">
                <a:ln>
                  <a:noFill/>
                </a:ln>
                <a:solidFill>
                  <a:srgbClr val="002060"/>
                </a:solidFill>
                <a:effectLst/>
                <a:uLnTx/>
                <a:uFillTx/>
                <a:latin typeface="Arial" panose="020B0604020202020204" pitchFamily="34" charset="0"/>
                <a:ea typeface="MS PGothic" panose="020B0600070205080204" pitchFamily="34" charset="-128"/>
                <a:cs typeface="+mn-cs"/>
              </a:rPr>
              <a:t>Pace Challenge</a:t>
            </a:r>
          </a:p>
        </p:txBody>
      </p:sp>
      <p:sp>
        <p:nvSpPr>
          <p:cNvPr id="14" name="Rectangle 13">
            <a:extLst>
              <a:ext uri="{FF2B5EF4-FFF2-40B4-BE49-F238E27FC236}">
                <a16:creationId xmlns:a16="http://schemas.microsoft.com/office/drawing/2014/main" id="{CA192729-1476-46E2-B062-F59081BAC07D}"/>
              </a:ext>
            </a:extLst>
          </p:cNvPr>
          <p:cNvSpPr/>
          <p:nvPr/>
        </p:nvSpPr>
        <p:spPr>
          <a:xfrm>
            <a:off x="4932363" y="5008563"/>
            <a:ext cx="2459037" cy="461962"/>
          </a:xfrm>
          <a:prstGeom prst="rect">
            <a:avLst/>
          </a:prstGeom>
          <a:noFill/>
        </p:spPr>
        <p:txBody>
          <a:bodyPr wrap="none">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400" b="1" i="0" u="none" strike="noStrike" kern="1200" cap="none" spc="0" normalizeH="0" baseline="0" noProof="0" dirty="0">
                <a:ln w="0"/>
                <a:solidFill>
                  <a:srgbClr val="002060"/>
                </a:solidFill>
                <a:effectLst>
                  <a:outerShdw blurRad="38100" dist="25400" dir="5400000" algn="ctr" rotWithShape="0">
                    <a:srgbClr val="6E747A">
                      <a:alpha val="43000"/>
                    </a:srgbClr>
                  </a:outerShdw>
                </a:effectLst>
                <a:uLnTx/>
                <a:uFillTx/>
                <a:latin typeface="Arial" panose="020B0604020202020204" pitchFamily="34" charset="0"/>
                <a:ea typeface="MS PGothic" panose="020B0600070205080204" pitchFamily="34" charset="-128"/>
                <a:cs typeface="+mn-cs"/>
              </a:rPr>
              <a:t>Pace </a:t>
            </a:r>
            <a:r>
              <a:rPr kumimoji="0" lang="en-US" sz="2400" b="1" i="0" u="none" strike="noStrike" kern="1200" cap="none" spc="0" normalizeH="0" baseline="0" noProof="0" dirty="0">
                <a:ln w="0"/>
                <a:solidFill>
                  <a:srgbClr val="002060"/>
                </a:solidFill>
                <a:effectLst/>
                <a:uLnTx/>
                <a:uFillTx/>
                <a:latin typeface="Arial" panose="020B0604020202020204" pitchFamily="34" charset="0"/>
                <a:ea typeface="MS PGothic" panose="020B0600070205080204" pitchFamily="34" charset="-128"/>
                <a:cs typeface="+mn-cs"/>
              </a:rPr>
              <a:t>Challenge</a:t>
            </a:r>
          </a:p>
        </p:txBody>
      </p:sp>
      <p:cxnSp>
        <p:nvCxnSpPr>
          <p:cNvPr id="18" name="Straight Arrow Connector 17">
            <a:extLst>
              <a:ext uri="{FF2B5EF4-FFF2-40B4-BE49-F238E27FC236}">
                <a16:creationId xmlns:a16="http://schemas.microsoft.com/office/drawing/2014/main" id="{7A108CA2-AAF6-4E0E-9030-773A86B3DF44}"/>
              </a:ext>
            </a:extLst>
          </p:cNvPr>
          <p:cNvCxnSpPr/>
          <p:nvPr/>
        </p:nvCxnSpPr>
        <p:spPr>
          <a:xfrm>
            <a:off x="3124200" y="2227263"/>
            <a:ext cx="0" cy="3335337"/>
          </a:xfrm>
          <a:prstGeom prst="straightConnector1">
            <a:avLst/>
          </a:prstGeom>
          <a:ln w="76200">
            <a:solidFill>
              <a:srgbClr val="002060"/>
            </a:solidFill>
            <a:headEnd type="triangle"/>
            <a:tailEnd type="triangle"/>
          </a:ln>
        </p:spPr>
        <p:style>
          <a:lnRef idx="3">
            <a:schemeClr val="accent1"/>
          </a:lnRef>
          <a:fillRef idx="0">
            <a:schemeClr val="accent1"/>
          </a:fillRef>
          <a:effectRef idx="2">
            <a:schemeClr val="accent1"/>
          </a:effectRef>
          <a:fontRef idx="minor">
            <a:schemeClr val="tx1"/>
          </a:fontRef>
        </p:style>
      </p:cxnSp>
      <p:cxnSp>
        <p:nvCxnSpPr>
          <p:cNvPr id="19" name="Straight Arrow Connector 18">
            <a:extLst>
              <a:ext uri="{FF2B5EF4-FFF2-40B4-BE49-F238E27FC236}">
                <a16:creationId xmlns:a16="http://schemas.microsoft.com/office/drawing/2014/main" id="{E4E84F10-245D-4370-AFCB-AA02F1F13FEC}"/>
              </a:ext>
            </a:extLst>
          </p:cNvPr>
          <p:cNvCxnSpPr/>
          <p:nvPr/>
        </p:nvCxnSpPr>
        <p:spPr>
          <a:xfrm>
            <a:off x="5943600" y="2209800"/>
            <a:ext cx="0" cy="3335338"/>
          </a:xfrm>
          <a:prstGeom prst="straightConnector1">
            <a:avLst/>
          </a:prstGeom>
          <a:ln w="76200">
            <a:solidFill>
              <a:srgbClr val="002060"/>
            </a:solidFill>
            <a:headEnd type="triangle"/>
            <a:tailEnd type="triangle"/>
          </a:ln>
        </p:spPr>
        <p:style>
          <a:lnRef idx="3">
            <a:schemeClr val="accent1"/>
          </a:lnRef>
          <a:fillRef idx="0">
            <a:schemeClr val="accent1"/>
          </a:fillRef>
          <a:effectRef idx="2">
            <a:schemeClr val="accent1"/>
          </a:effectRef>
          <a:fontRef idx="minor">
            <a:schemeClr val="tx1"/>
          </a:fontRef>
        </p:style>
      </p:cxnSp>
      <p:sp>
        <p:nvSpPr>
          <p:cNvPr id="20" name="Rectangle 19">
            <a:extLst>
              <a:ext uri="{FF2B5EF4-FFF2-40B4-BE49-F238E27FC236}">
                <a16:creationId xmlns:a16="http://schemas.microsoft.com/office/drawing/2014/main" id="{7A4FAD01-BCC1-4DBA-832F-ABF6B50F5780}"/>
              </a:ext>
            </a:extLst>
          </p:cNvPr>
          <p:cNvSpPr/>
          <p:nvPr/>
        </p:nvSpPr>
        <p:spPr>
          <a:xfrm>
            <a:off x="307975" y="4318000"/>
            <a:ext cx="2816225" cy="461963"/>
          </a:xfrm>
          <a:prstGeom prst="rect">
            <a:avLst/>
          </a:prstGeom>
          <a:noFill/>
        </p:spPr>
        <p:txBody>
          <a:bodyPr wrap="none">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400" b="1" i="0" u="none" strike="noStrike" kern="1200" cap="none" spc="0" normalizeH="0" baseline="0" noProof="0" dirty="0">
                <a:ln w="0"/>
                <a:solidFill>
                  <a:srgbClr val="002060"/>
                </a:solidFill>
                <a:effectLst>
                  <a:outerShdw blurRad="38100" dist="25400" dir="5400000" algn="ctr" rotWithShape="0">
                    <a:srgbClr val="6E747A">
                      <a:alpha val="43000"/>
                    </a:srgbClr>
                  </a:outerShdw>
                </a:effectLst>
                <a:uLnTx/>
                <a:uFillTx/>
                <a:latin typeface="Arial" panose="020B0604020202020204" pitchFamily="34" charset="0"/>
                <a:ea typeface="MS PGothic" panose="020B0600070205080204" pitchFamily="34" charset="-128"/>
                <a:cs typeface="+mn-cs"/>
              </a:rPr>
              <a:t>Priority Challenge</a:t>
            </a:r>
          </a:p>
        </p:txBody>
      </p:sp>
      <p:sp>
        <p:nvSpPr>
          <p:cNvPr id="21" name="Rectangle 20">
            <a:extLst>
              <a:ext uri="{FF2B5EF4-FFF2-40B4-BE49-F238E27FC236}">
                <a16:creationId xmlns:a16="http://schemas.microsoft.com/office/drawing/2014/main" id="{F5799A6A-C4AE-43BC-A2B0-4F10FBD21DE7}"/>
              </a:ext>
            </a:extLst>
          </p:cNvPr>
          <p:cNvSpPr/>
          <p:nvPr/>
        </p:nvSpPr>
        <p:spPr>
          <a:xfrm>
            <a:off x="5946775" y="4338638"/>
            <a:ext cx="2816225" cy="461962"/>
          </a:xfrm>
          <a:prstGeom prst="rect">
            <a:avLst/>
          </a:prstGeom>
          <a:noFill/>
        </p:spPr>
        <p:txBody>
          <a:bodyPr wrap="none">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400" b="1" i="0" u="none" strike="noStrike" kern="1200" cap="none" spc="0" normalizeH="0" baseline="0" noProof="0" dirty="0">
                <a:ln w="0"/>
                <a:solidFill>
                  <a:srgbClr val="002060"/>
                </a:solidFill>
                <a:effectLst>
                  <a:outerShdw blurRad="38100" dist="25400" dir="5400000" algn="ctr" rotWithShape="0">
                    <a:srgbClr val="6E747A">
                      <a:alpha val="43000"/>
                    </a:srgbClr>
                  </a:outerShdw>
                </a:effectLst>
                <a:uLnTx/>
                <a:uFillTx/>
                <a:latin typeface="Arial" panose="020B0604020202020204" pitchFamily="34" charset="0"/>
                <a:ea typeface="MS PGothic" panose="020B0600070205080204" pitchFamily="34" charset="-128"/>
                <a:cs typeface="+mn-cs"/>
              </a:rPr>
              <a:t>Priority Challenge</a:t>
            </a:r>
          </a:p>
        </p:txBody>
      </p:sp>
      <p:cxnSp>
        <p:nvCxnSpPr>
          <p:cNvPr id="23" name="Straight Arrow Connector 22">
            <a:extLst>
              <a:ext uri="{FF2B5EF4-FFF2-40B4-BE49-F238E27FC236}">
                <a16:creationId xmlns:a16="http://schemas.microsoft.com/office/drawing/2014/main" id="{133D1DB5-A78E-4115-B650-32ABEFB57375}"/>
              </a:ext>
            </a:extLst>
          </p:cNvPr>
          <p:cNvCxnSpPr/>
          <p:nvPr/>
        </p:nvCxnSpPr>
        <p:spPr>
          <a:xfrm>
            <a:off x="2706688" y="2609850"/>
            <a:ext cx="3784600" cy="2713038"/>
          </a:xfrm>
          <a:prstGeom prst="straightConnector1">
            <a:avLst/>
          </a:prstGeom>
          <a:ln w="76200">
            <a:solidFill>
              <a:srgbClr val="00206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22747D75-75CD-4877-BE69-5EAB58893F9B}"/>
              </a:ext>
            </a:extLst>
          </p:cNvPr>
          <p:cNvCxnSpPr/>
          <p:nvPr/>
        </p:nvCxnSpPr>
        <p:spPr>
          <a:xfrm flipH="1">
            <a:off x="2638425" y="2697163"/>
            <a:ext cx="3621088" cy="2713037"/>
          </a:xfrm>
          <a:prstGeom prst="straightConnector1">
            <a:avLst/>
          </a:prstGeom>
          <a:ln w="76200">
            <a:solidFill>
              <a:srgbClr val="00206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1E2D10E5-EB38-448E-AB31-A27FC2AF12B7}"/>
              </a:ext>
            </a:extLst>
          </p:cNvPr>
          <p:cNvSpPr/>
          <p:nvPr/>
        </p:nvSpPr>
        <p:spPr>
          <a:xfrm>
            <a:off x="2667000" y="6056313"/>
            <a:ext cx="3929063" cy="461962"/>
          </a:xfrm>
          <a:prstGeom prst="rect">
            <a:avLst/>
          </a:prstGeom>
          <a:noFill/>
        </p:spPr>
        <p:txBody>
          <a:bodyPr wrap="none">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400" b="1" i="0" u="none" strike="noStrike" kern="1200" cap="none" spc="0" normalizeH="0" baseline="0" noProof="0" dirty="0">
                <a:ln w="0"/>
                <a:solidFill>
                  <a:srgbClr val="002060"/>
                </a:solidFill>
                <a:effectLst>
                  <a:outerShdw blurRad="38100" dist="25400" dir="5400000" algn="ctr" rotWithShape="0">
                    <a:srgbClr val="6E747A">
                      <a:alpha val="43000"/>
                    </a:srgbClr>
                  </a:outerShdw>
                </a:effectLst>
                <a:uLnTx/>
                <a:uFillTx/>
                <a:latin typeface="Arial" panose="020B0604020202020204" pitchFamily="34" charset="0"/>
                <a:ea typeface="MS PGothic" panose="020B0600070205080204" pitchFamily="34" charset="-128"/>
                <a:cs typeface="+mn-cs"/>
              </a:rPr>
              <a:t>Pace &amp; Priority Challenge</a:t>
            </a:r>
          </a:p>
        </p:txBody>
      </p:sp>
      <p:sp>
        <p:nvSpPr>
          <p:cNvPr id="30" name="Rectangle 29">
            <a:extLst>
              <a:ext uri="{FF2B5EF4-FFF2-40B4-BE49-F238E27FC236}">
                <a16:creationId xmlns:a16="http://schemas.microsoft.com/office/drawing/2014/main" id="{6E7C5A9D-68A0-47E1-902D-390E8B9C98ED}"/>
              </a:ext>
            </a:extLst>
          </p:cNvPr>
          <p:cNvSpPr/>
          <p:nvPr/>
        </p:nvSpPr>
        <p:spPr>
          <a:xfrm>
            <a:off x="2667000" y="1524000"/>
            <a:ext cx="3929063" cy="461963"/>
          </a:xfrm>
          <a:prstGeom prst="rect">
            <a:avLst/>
          </a:prstGeom>
          <a:noFill/>
        </p:spPr>
        <p:txBody>
          <a:bodyPr wrap="none">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400" b="1" i="0" u="none" strike="noStrike" kern="1200" cap="none" spc="0" normalizeH="0" baseline="0" noProof="0" dirty="0">
                <a:ln w="0"/>
                <a:solidFill>
                  <a:srgbClr val="002060"/>
                </a:solidFill>
                <a:effectLst>
                  <a:outerShdw blurRad="38100" dist="25400" dir="5400000" algn="ctr" rotWithShape="0">
                    <a:srgbClr val="6E747A">
                      <a:alpha val="43000"/>
                    </a:srgbClr>
                  </a:outerShdw>
                </a:effectLst>
                <a:uLnTx/>
                <a:uFillTx/>
                <a:latin typeface="Arial" panose="020B0604020202020204" pitchFamily="34" charset="0"/>
                <a:ea typeface="MS PGothic" panose="020B0600070205080204" pitchFamily="34" charset="-128"/>
                <a:cs typeface="+mn-cs"/>
              </a:rPr>
              <a:t>Pace &amp; Priority Challenge</a:t>
            </a:r>
          </a:p>
        </p:txBody>
      </p:sp>
      <p:sp>
        <p:nvSpPr>
          <p:cNvPr id="22545" name="Rectangle 12">
            <a:extLst>
              <a:ext uri="{FF2B5EF4-FFF2-40B4-BE49-F238E27FC236}">
                <a16:creationId xmlns:a16="http://schemas.microsoft.com/office/drawing/2014/main" id="{8E69D44D-A3D8-4B0B-9278-1BA9843A7D0B}"/>
              </a:ext>
            </a:extLst>
          </p:cNvPr>
          <p:cNvSpPr>
            <a:spLocks noChangeArrowheads="1"/>
          </p:cNvSpPr>
          <p:nvPr/>
        </p:nvSpPr>
        <p:spPr bwMode="auto">
          <a:xfrm>
            <a:off x="-690563" y="2089150"/>
            <a:ext cx="2830513" cy="944563"/>
          </a:xfrm>
          <a:prstGeom prst="rect">
            <a:avLst/>
          </a:prstGeom>
          <a:noFill/>
          <a:ln>
            <a:noFill/>
          </a:ln>
          <a:effectLst>
            <a:outerShdw dist="63500" dir="2212194" algn="ctr" rotWithShape="0">
              <a:schemeClr val="tx1"/>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50" tIns="26988" rIns="19050" bIns="26988"/>
          <a:lstStyle>
            <a:lvl1pPr>
              <a:tabLst>
                <a:tab pos="457200" algn="l"/>
                <a:tab pos="914400" algn="l"/>
                <a:tab pos="1371600" algn="l"/>
              </a:tabLst>
              <a:defRPr sz="2400">
                <a:solidFill>
                  <a:schemeClr val="tx1"/>
                </a:solidFill>
                <a:latin typeface="Arial" panose="020B0604020202020204" pitchFamily="34" charset="0"/>
                <a:ea typeface="MS PGothic" panose="020B0600070205080204" pitchFamily="34" charset="-128"/>
              </a:defRPr>
            </a:lvl1pPr>
            <a:lvl2pPr marL="742950" indent="-285750">
              <a:tabLst>
                <a:tab pos="457200" algn="l"/>
                <a:tab pos="914400" algn="l"/>
                <a:tab pos="1371600" algn="l"/>
              </a:tabLst>
              <a:defRPr sz="2400">
                <a:solidFill>
                  <a:schemeClr val="tx1"/>
                </a:solidFill>
                <a:latin typeface="Arial" panose="020B0604020202020204" pitchFamily="34" charset="0"/>
                <a:ea typeface="MS PGothic" panose="020B0600070205080204" pitchFamily="34" charset="-128"/>
              </a:defRPr>
            </a:lvl2pPr>
            <a:lvl3pPr marL="1143000" indent="-228600">
              <a:tabLst>
                <a:tab pos="457200" algn="l"/>
                <a:tab pos="914400" algn="l"/>
                <a:tab pos="1371600" algn="l"/>
              </a:tabLst>
              <a:defRPr sz="2400">
                <a:solidFill>
                  <a:schemeClr val="tx1"/>
                </a:solidFill>
                <a:latin typeface="Arial" panose="020B0604020202020204" pitchFamily="34" charset="0"/>
                <a:ea typeface="MS PGothic" panose="020B0600070205080204" pitchFamily="34" charset="-128"/>
              </a:defRPr>
            </a:lvl3pPr>
            <a:lvl4pPr marL="1600200" indent="-228600">
              <a:tabLst>
                <a:tab pos="457200" algn="l"/>
                <a:tab pos="914400" algn="l"/>
                <a:tab pos="1371600" algn="l"/>
              </a:tabLst>
              <a:defRPr sz="2400">
                <a:solidFill>
                  <a:schemeClr val="tx1"/>
                </a:solidFill>
                <a:latin typeface="Arial" panose="020B0604020202020204" pitchFamily="34" charset="0"/>
                <a:ea typeface="MS PGothic" panose="020B0600070205080204" pitchFamily="34" charset="-128"/>
              </a:defRPr>
            </a:lvl4pPr>
            <a:lvl5pPr marL="2057400" indent="-228600">
              <a:tabLst>
                <a:tab pos="457200" algn="l"/>
                <a:tab pos="914400" algn="l"/>
                <a:tab pos="1371600" algn="l"/>
              </a:tabLst>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tabLst>
                <a:tab pos="457200" algn="l"/>
                <a:tab pos="914400" algn="l"/>
                <a:tab pos="1371600" algn="l"/>
              </a:tabLs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tabLst>
                <a:tab pos="457200" algn="l"/>
                <a:tab pos="914400" algn="l"/>
                <a:tab pos="1371600" algn="l"/>
              </a:tabLs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tabLst>
                <a:tab pos="457200" algn="l"/>
                <a:tab pos="914400" algn="l"/>
                <a:tab pos="1371600" algn="l"/>
              </a:tabLs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tabLst>
                <a:tab pos="457200" algn="l"/>
                <a:tab pos="914400" algn="l"/>
                <a:tab pos="1371600" algn="l"/>
              </a:tabLs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ts val="5700"/>
              </a:lnSpc>
              <a:spcBef>
                <a:spcPct val="0"/>
              </a:spcBef>
              <a:spcAft>
                <a:spcPct val="0"/>
              </a:spcAft>
              <a:buClrTx/>
              <a:buSzTx/>
              <a:buFontTx/>
              <a:buNone/>
              <a:tabLst>
                <a:tab pos="457200" algn="l"/>
                <a:tab pos="914400" algn="l"/>
                <a:tab pos="1371600" algn="l"/>
              </a:tabLst>
              <a:defRPr/>
            </a:pPr>
            <a:r>
              <a:rPr kumimoji="0" lang="en-US" altLang="en-US" sz="4800" b="1" i="0" u="none" strike="noStrike" kern="1200" cap="none" spc="0" normalizeH="0" baseline="0" noProof="0">
                <a:ln>
                  <a:noFill/>
                </a:ln>
                <a:solidFill>
                  <a:srgbClr val="FFFFFF"/>
                </a:solidFill>
                <a:effectLst/>
                <a:uLnTx/>
                <a:uFillTx/>
                <a:latin typeface="Arial" panose="020B0604020202020204" pitchFamily="34" charset="0"/>
                <a:ea typeface="MS PGothic" panose="020B0600070205080204" pitchFamily="34" charset="-128"/>
                <a:cs typeface="+mn-cs"/>
              </a:rPr>
              <a:t>C</a:t>
            </a:r>
          </a:p>
        </p:txBody>
      </p:sp>
      <p:sp>
        <p:nvSpPr>
          <p:cNvPr id="22546" name="Rectangle 13">
            <a:extLst>
              <a:ext uri="{FF2B5EF4-FFF2-40B4-BE49-F238E27FC236}">
                <a16:creationId xmlns:a16="http://schemas.microsoft.com/office/drawing/2014/main" id="{605B0600-ACF0-4FCA-A4FA-4A15F5AF00C4}"/>
              </a:ext>
            </a:extLst>
          </p:cNvPr>
          <p:cNvSpPr>
            <a:spLocks noChangeArrowheads="1"/>
          </p:cNvSpPr>
          <p:nvPr/>
        </p:nvSpPr>
        <p:spPr bwMode="auto">
          <a:xfrm>
            <a:off x="6740525" y="2173288"/>
            <a:ext cx="3394075" cy="944562"/>
          </a:xfrm>
          <a:prstGeom prst="rect">
            <a:avLst/>
          </a:prstGeom>
          <a:noFill/>
          <a:ln>
            <a:noFill/>
          </a:ln>
          <a:effectLst>
            <a:outerShdw dist="63500" dir="2212194" algn="ctr" rotWithShape="0">
              <a:schemeClr val="tx1"/>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50" tIns="26988" rIns="19050" bIns="26988"/>
          <a:lstStyle>
            <a:lvl1pPr>
              <a:tabLst>
                <a:tab pos="457200" algn="l"/>
                <a:tab pos="914400" algn="l"/>
                <a:tab pos="1371600" algn="l"/>
              </a:tabLst>
              <a:defRPr sz="2400">
                <a:solidFill>
                  <a:schemeClr val="tx1"/>
                </a:solidFill>
                <a:latin typeface="Arial" panose="020B0604020202020204" pitchFamily="34" charset="0"/>
                <a:ea typeface="MS PGothic" panose="020B0600070205080204" pitchFamily="34" charset="-128"/>
              </a:defRPr>
            </a:lvl1pPr>
            <a:lvl2pPr marL="742950" indent="-285750">
              <a:tabLst>
                <a:tab pos="457200" algn="l"/>
                <a:tab pos="914400" algn="l"/>
                <a:tab pos="1371600" algn="l"/>
              </a:tabLst>
              <a:defRPr sz="2400">
                <a:solidFill>
                  <a:schemeClr val="tx1"/>
                </a:solidFill>
                <a:latin typeface="Arial" panose="020B0604020202020204" pitchFamily="34" charset="0"/>
                <a:ea typeface="MS PGothic" panose="020B0600070205080204" pitchFamily="34" charset="-128"/>
              </a:defRPr>
            </a:lvl2pPr>
            <a:lvl3pPr marL="1143000" indent="-228600">
              <a:tabLst>
                <a:tab pos="457200" algn="l"/>
                <a:tab pos="914400" algn="l"/>
                <a:tab pos="1371600" algn="l"/>
              </a:tabLst>
              <a:defRPr sz="2400">
                <a:solidFill>
                  <a:schemeClr val="tx1"/>
                </a:solidFill>
                <a:latin typeface="Arial" panose="020B0604020202020204" pitchFamily="34" charset="0"/>
                <a:ea typeface="MS PGothic" panose="020B0600070205080204" pitchFamily="34" charset="-128"/>
              </a:defRPr>
            </a:lvl3pPr>
            <a:lvl4pPr marL="1600200" indent="-228600">
              <a:tabLst>
                <a:tab pos="457200" algn="l"/>
                <a:tab pos="914400" algn="l"/>
                <a:tab pos="1371600" algn="l"/>
              </a:tabLst>
              <a:defRPr sz="2400">
                <a:solidFill>
                  <a:schemeClr val="tx1"/>
                </a:solidFill>
                <a:latin typeface="Arial" panose="020B0604020202020204" pitchFamily="34" charset="0"/>
                <a:ea typeface="MS PGothic" panose="020B0600070205080204" pitchFamily="34" charset="-128"/>
              </a:defRPr>
            </a:lvl4pPr>
            <a:lvl5pPr marL="2057400" indent="-228600">
              <a:tabLst>
                <a:tab pos="457200" algn="l"/>
                <a:tab pos="914400" algn="l"/>
                <a:tab pos="1371600" algn="l"/>
              </a:tabLst>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tabLst>
                <a:tab pos="457200" algn="l"/>
                <a:tab pos="914400" algn="l"/>
                <a:tab pos="1371600" algn="l"/>
              </a:tabLs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tabLst>
                <a:tab pos="457200" algn="l"/>
                <a:tab pos="914400" algn="l"/>
                <a:tab pos="1371600" algn="l"/>
              </a:tabLs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tabLst>
                <a:tab pos="457200" algn="l"/>
                <a:tab pos="914400" algn="l"/>
                <a:tab pos="1371600" algn="l"/>
              </a:tabLs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tabLst>
                <a:tab pos="457200" algn="l"/>
                <a:tab pos="914400" algn="l"/>
                <a:tab pos="1371600" algn="l"/>
              </a:tabLs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ts val="5700"/>
              </a:lnSpc>
              <a:spcBef>
                <a:spcPct val="0"/>
              </a:spcBef>
              <a:spcAft>
                <a:spcPct val="0"/>
              </a:spcAft>
              <a:buClrTx/>
              <a:buSzTx/>
              <a:buFontTx/>
              <a:buNone/>
              <a:tabLst>
                <a:tab pos="457200" algn="l"/>
                <a:tab pos="914400" algn="l"/>
                <a:tab pos="1371600" algn="l"/>
              </a:tabLst>
              <a:defRPr/>
            </a:pPr>
            <a:r>
              <a:rPr kumimoji="0" lang="en-US" altLang="en-US" sz="4800" b="1" i="0" u="none" strike="noStrike" kern="1200" cap="none" spc="0" normalizeH="0" baseline="0" noProof="0">
                <a:ln>
                  <a:noFill/>
                </a:ln>
                <a:solidFill>
                  <a:srgbClr val="FFFFFF"/>
                </a:solidFill>
                <a:effectLst/>
                <a:uLnTx/>
                <a:uFillTx/>
                <a:latin typeface="Arial" panose="020B0604020202020204" pitchFamily="34" charset="0"/>
                <a:ea typeface="MS PGothic" panose="020B0600070205080204" pitchFamily="34" charset="-128"/>
                <a:cs typeface="+mn-cs"/>
              </a:rPr>
              <a:t>D</a:t>
            </a:r>
          </a:p>
        </p:txBody>
      </p:sp>
      <p:sp>
        <p:nvSpPr>
          <p:cNvPr id="22547" name="Rectangle 14">
            <a:extLst>
              <a:ext uri="{FF2B5EF4-FFF2-40B4-BE49-F238E27FC236}">
                <a16:creationId xmlns:a16="http://schemas.microsoft.com/office/drawing/2014/main" id="{37067C2E-E48A-460D-99F5-3857304149BC}"/>
              </a:ext>
            </a:extLst>
          </p:cNvPr>
          <p:cNvSpPr>
            <a:spLocks noChangeArrowheads="1"/>
          </p:cNvSpPr>
          <p:nvPr/>
        </p:nvSpPr>
        <p:spPr bwMode="auto">
          <a:xfrm>
            <a:off x="-1066800" y="5051425"/>
            <a:ext cx="3570288" cy="946150"/>
          </a:xfrm>
          <a:prstGeom prst="rect">
            <a:avLst/>
          </a:prstGeom>
          <a:noFill/>
          <a:ln>
            <a:noFill/>
          </a:ln>
          <a:effectLst>
            <a:outerShdw dist="63500" dir="2212194" algn="ctr" rotWithShape="0">
              <a:schemeClr val="tx1"/>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50" tIns="26988" rIns="19050" bIns="26988"/>
          <a:lstStyle>
            <a:lvl1pPr>
              <a:tabLst>
                <a:tab pos="457200" algn="l"/>
                <a:tab pos="914400" algn="l"/>
                <a:tab pos="1371600" algn="l"/>
              </a:tabLst>
              <a:defRPr sz="2400">
                <a:solidFill>
                  <a:schemeClr val="tx1"/>
                </a:solidFill>
                <a:latin typeface="Arial" panose="020B0604020202020204" pitchFamily="34" charset="0"/>
                <a:ea typeface="MS PGothic" panose="020B0600070205080204" pitchFamily="34" charset="-128"/>
              </a:defRPr>
            </a:lvl1pPr>
            <a:lvl2pPr marL="742950" indent="-285750">
              <a:tabLst>
                <a:tab pos="457200" algn="l"/>
                <a:tab pos="914400" algn="l"/>
                <a:tab pos="1371600" algn="l"/>
              </a:tabLst>
              <a:defRPr sz="2400">
                <a:solidFill>
                  <a:schemeClr val="tx1"/>
                </a:solidFill>
                <a:latin typeface="Arial" panose="020B0604020202020204" pitchFamily="34" charset="0"/>
                <a:ea typeface="MS PGothic" panose="020B0600070205080204" pitchFamily="34" charset="-128"/>
              </a:defRPr>
            </a:lvl2pPr>
            <a:lvl3pPr marL="1143000" indent="-228600">
              <a:tabLst>
                <a:tab pos="457200" algn="l"/>
                <a:tab pos="914400" algn="l"/>
                <a:tab pos="1371600" algn="l"/>
              </a:tabLst>
              <a:defRPr sz="2400">
                <a:solidFill>
                  <a:schemeClr val="tx1"/>
                </a:solidFill>
                <a:latin typeface="Arial" panose="020B0604020202020204" pitchFamily="34" charset="0"/>
                <a:ea typeface="MS PGothic" panose="020B0600070205080204" pitchFamily="34" charset="-128"/>
              </a:defRPr>
            </a:lvl3pPr>
            <a:lvl4pPr marL="1600200" indent="-228600">
              <a:tabLst>
                <a:tab pos="457200" algn="l"/>
                <a:tab pos="914400" algn="l"/>
                <a:tab pos="1371600" algn="l"/>
              </a:tabLst>
              <a:defRPr sz="2400">
                <a:solidFill>
                  <a:schemeClr val="tx1"/>
                </a:solidFill>
                <a:latin typeface="Arial" panose="020B0604020202020204" pitchFamily="34" charset="0"/>
                <a:ea typeface="MS PGothic" panose="020B0600070205080204" pitchFamily="34" charset="-128"/>
              </a:defRPr>
            </a:lvl4pPr>
            <a:lvl5pPr marL="2057400" indent="-228600">
              <a:tabLst>
                <a:tab pos="457200" algn="l"/>
                <a:tab pos="914400" algn="l"/>
                <a:tab pos="1371600" algn="l"/>
              </a:tabLst>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tabLst>
                <a:tab pos="457200" algn="l"/>
                <a:tab pos="914400" algn="l"/>
                <a:tab pos="1371600" algn="l"/>
              </a:tabLs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tabLst>
                <a:tab pos="457200" algn="l"/>
                <a:tab pos="914400" algn="l"/>
                <a:tab pos="1371600" algn="l"/>
              </a:tabLs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tabLst>
                <a:tab pos="457200" algn="l"/>
                <a:tab pos="914400" algn="l"/>
                <a:tab pos="1371600" algn="l"/>
              </a:tabLs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tabLst>
                <a:tab pos="457200" algn="l"/>
                <a:tab pos="914400" algn="l"/>
                <a:tab pos="1371600" algn="l"/>
              </a:tabLs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ts val="5700"/>
              </a:lnSpc>
              <a:spcBef>
                <a:spcPct val="0"/>
              </a:spcBef>
              <a:spcAft>
                <a:spcPct val="0"/>
              </a:spcAft>
              <a:buClrTx/>
              <a:buSzTx/>
              <a:buFontTx/>
              <a:buNone/>
              <a:tabLst>
                <a:tab pos="457200" algn="l"/>
                <a:tab pos="914400" algn="l"/>
                <a:tab pos="1371600" algn="l"/>
              </a:tabLst>
              <a:defRPr/>
            </a:pPr>
            <a:r>
              <a:rPr kumimoji="0" lang="en-US" altLang="en-US" sz="4800" b="1" i="0" u="none" strike="noStrike" kern="1200" cap="none" spc="0" normalizeH="0" baseline="0" noProof="0">
                <a:ln>
                  <a:noFill/>
                </a:ln>
                <a:solidFill>
                  <a:srgbClr val="FFFFFF"/>
                </a:solidFill>
                <a:effectLst/>
                <a:uLnTx/>
                <a:uFillTx/>
                <a:latin typeface="Arial" panose="020B0604020202020204" pitchFamily="34" charset="0"/>
                <a:ea typeface="MS PGothic" panose="020B0600070205080204" pitchFamily="34" charset="-128"/>
                <a:cs typeface="+mn-cs"/>
              </a:rPr>
              <a:t>S</a:t>
            </a:r>
          </a:p>
        </p:txBody>
      </p:sp>
      <p:sp>
        <p:nvSpPr>
          <p:cNvPr id="22548" name="Rectangle 15">
            <a:extLst>
              <a:ext uri="{FF2B5EF4-FFF2-40B4-BE49-F238E27FC236}">
                <a16:creationId xmlns:a16="http://schemas.microsoft.com/office/drawing/2014/main" id="{674B959E-156D-4477-9CED-7547B2486FA8}"/>
              </a:ext>
            </a:extLst>
          </p:cNvPr>
          <p:cNvSpPr>
            <a:spLocks noChangeArrowheads="1"/>
          </p:cNvSpPr>
          <p:nvPr/>
        </p:nvSpPr>
        <p:spPr bwMode="auto">
          <a:xfrm>
            <a:off x="6865938" y="5149850"/>
            <a:ext cx="3155950" cy="946150"/>
          </a:xfrm>
          <a:prstGeom prst="rect">
            <a:avLst/>
          </a:prstGeom>
          <a:noFill/>
          <a:ln>
            <a:noFill/>
          </a:ln>
          <a:effectLst>
            <a:outerShdw dist="63500" dir="2212194" algn="ctr" rotWithShape="0">
              <a:schemeClr val="tx1"/>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50" tIns="26988" rIns="19050" bIns="26988"/>
          <a:lstStyle>
            <a:lvl1pPr>
              <a:tabLst>
                <a:tab pos="457200" algn="l"/>
                <a:tab pos="914400" algn="l"/>
                <a:tab pos="1371600" algn="l"/>
              </a:tabLst>
              <a:defRPr sz="2400">
                <a:solidFill>
                  <a:schemeClr val="tx1"/>
                </a:solidFill>
                <a:latin typeface="Arial" panose="020B0604020202020204" pitchFamily="34" charset="0"/>
                <a:ea typeface="MS PGothic" panose="020B0600070205080204" pitchFamily="34" charset="-128"/>
              </a:defRPr>
            </a:lvl1pPr>
            <a:lvl2pPr marL="742950" indent="-285750">
              <a:tabLst>
                <a:tab pos="457200" algn="l"/>
                <a:tab pos="914400" algn="l"/>
                <a:tab pos="1371600" algn="l"/>
              </a:tabLst>
              <a:defRPr sz="2400">
                <a:solidFill>
                  <a:schemeClr val="tx1"/>
                </a:solidFill>
                <a:latin typeface="Arial" panose="020B0604020202020204" pitchFamily="34" charset="0"/>
                <a:ea typeface="MS PGothic" panose="020B0600070205080204" pitchFamily="34" charset="-128"/>
              </a:defRPr>
            </a:lvl2pPr>
            <a:lvl3pPr marL="1143000" indent="-228600">
              <a:tabLst>
                <a:tab pos="457200" algn="l"/>
                <a:tab pos="914400" algn="l"/>
                <a:tab pos="1371600" algn="l"/>
              </a:tabLst>
              <a:defRPr sz="2400">
                <a:solidFill>
                  <a:schemeClr val="tx1"/>
                </a:solidFill>
                <a:latin typeface="Arial" panose="020B0604020202020204" pitchFamily="34" charset="0"/>
                <a:ea typeface="MS PGothic" panose="020B0600070205080204" pitchFamily="34" charset="-128"/>
              </a:defRPr>
            </a:lvl3pPr>
            <a:lvl4pPr marL="1600200" indent="-228600">
              <a:tabLst>
                <a:tab pos="457200" algn="l"/>
                <a:tab pos="914400" algn="l"/>
                <a:tab pos="1371600" algn="l"/>
              </a:tabLst>
              <a:defRPr sz="2400">
                <a:solidFill>
                  <a:schemeClr val="tx1"/>
                </a:solidFill>
                <a:latin typeface="Arial" panose="020B0604020202020204" pitchFamily="34" charset="0"/>
                <a:ea typeface="MS PGothic" panose="020B0600070205080204" pitchFamily="34" charset="-128"/>
              </a:defRPr>
            </a:lvl4pPr>
            <a:lvl5pPr marL="2057400" indent="-228600">
              <a:tabLst>
                <a:tab pos="457200" algn="l"/>
                <a:tab pos="914400" algn="l"/>
                <a:tab pos="1371600" algn="l"/>
              </a:tabLst>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tabLst>
                <a:tab pos="457200" algn="l"/>
                <a:tab pos="914400" algn="l"/>
                <a:tab pos="1371600" algn="l"/>
              </a:tabLs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tabLst>
                <a:tab pos="457200" algn="l"/>
                <a:tab pos="914400" algn="l"/>
                <a:tab pos="1371600" algn="l"/>
              </a:tabLs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tabLst>
                <a:tab pos="457200" algn="l"/>
                <a:tab pos="914400" algn="l"/>
                <a:tab pos="1371600" algn="l"/>
              </a:tabLs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tabLst>
                <a:tab pos="457200" algn="l"/>
                <a:tab pos="914400" algn="l"/>
                <a:tab pos="1371600" algn="l"/>
              </a:tabLs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ts val="5700"/>
              </a:lnSpc>
              <a:spcBef>
                <a:spcPct val="0"/>
              </a:spcBef>
              <a:spcAft>
                <a:spcPct val="0"/>
              </a:spcAft>
              <a:buClrTx/>
              <a:buSzTx/>
              <a:buFontTx/>
              <a:buNone/>
              <a:tabLst>
                <a:tab pos="457200" algn="l"/>
                <a:tab pos="914400" algn="l"/>
                <a:tab pos="1371600" algn="l"/>
              </a:tabLst>
              <a:defRPr/>
            </a:pPr>
            <a:r>
              <a:rPr kumimoji="0" lang="en-US" altLang="en-US" sz="4800" b="1" i="0" u="none" strike="noStrike" kern="1200" cap="none" spc="0" normalizeH="0" baseline="0" noProof="0">
                <a:ln>
                  <a:noFill/>
                </a:ln>
                <a:solidFill>
                  <a:srgbClr val="FFFFFF"/>
                </a:solidFill>
                <a:effectLst/>
                <a:uLnTx/>
                <a:uFillTx/>
                <a:latin typeface="Arial" panose="020B0604020202020204" pitchFamily="34" charset="0"/>
                <a:ea typeface="MS PGothic" panose="020B0600070205080204" pitchFamily="34" charset="-128"/>
                <a:cs typeface="+mn-cs"/>
              </a:rPr>
              <a:t>I</a:t>
            </a:r>
          </a:p>
        </p:txBody>
      </p:sp>
    </p:spTree>
    <p:extLst>
      <p:ext uri="{BB962C8B-B14F-4D97-AF65-F5344CB8AC3E}">
        <p14:creationId xmlns:p14="http://schemas.microsoft.com/office/powerpoint/2010/main" val="3218528018"/>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0-#ppt_w/2"/>
                                          </p:val>
                                        </p:tav>
                                        <p:tav tm="100000">
                                          <p:val>
                                            <p:strVal val="#ppt_x"/>
                                          </p:val>
                                        </p:tav>
                                      </p:tavLst>
                                    </p:anim>
                                    <p:anim calcmode="lin" valueType="num">
                                      <p:cBhvr additive="base">
                                        <p:cTn id="12" dur="500" fill="hold"/>
                                        <p:tgtEl>
                                          <p:spTgt spid="10"/>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500" fill="hold"/>
                                        <p:tgtEl>
                                          <p:spTgt spid="11"/>
                                        </p:tgtEl>
                                        <p:attrNameLst>
                                          <p:attrName>ppt_x</p:attrName>
                                        </p:attrNameLst>
                                      </p:cBhvr>
                                      <p:tavLst>
                                        <p:tav tm="0">
                                          <p:val>
                                            <p:strVal val="0-#ppt_w/2"/>
                                          </p:val>
                                        </p:tav>
                                        <p:tav tm="100000">
                                          <p:val>
                                            <p:strVal val="#ppt_x"/>
                                          </p:val>
                                        </p:tav>
                                      </p:tavLst>
                                    </p:anim>
                                    <p:anim calcmode="lin" valueType="num">
                                      <p:cBhvr additive="base">
                                        <p:cTn id="16" dur="500" fill="hold"/>
                                        <p:tgtEl>
                                          <p:spTgt spid="11"/>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500" fill="hold"/>
                                        <p:tgtEl>
                                          <p:spTgt spid="14"/>
                                        </p:tgtEl>
                                        <p:attrNameLst>
                                          <p:attrName>ppt_x</p:attrName>
                                        </p:attrNameLst>
                                      </p:cBhvr>
                                      <p:tavLst>
                                        <p:tav tm="0">
                                          <p:val>
                                            <p:strVal val="0-#ppt_w/2"/>
                                          </p:val>
                                        </p:tav>
                                        <p:tav tm="100000">
                                          <p:val>
                                            <p:strVal val="#ppt_x"/>
                                          </p:val>
                                        </p:tav>
                                      </p:tavLst>
                                    </p:anim>
                                    <p:anim calcmode="lin" valueType="num">
                                      <p:cBhvr additive="base">
                                        <p:cTn id="20" dur="500" fill="hold"/>
                                        <p:tgtEl>
                                          <p:spTgt spid="14"/>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2" presetClass="exit" presetSubtype="4" fill="hold" grpId="1" nodeType="clickEffect">
                                  <p:stCondLst>
                                    <p:cond delay="0"/>
                                  </p:stCondLst>
                                  <p:childTnLst>
                                    <p:animEffect transition="out" filter="wipe(down)">
                                      <p:cBhvr>
                                        <p:cTn id="24" dur="500"/>
                                        <p:tgtEl>
                                          <p:spTgt spid="12"/>
                                        </p:tgtEl>
                                      </p:cBhvr>
                                    </p:animEffect>
                                    <p:set>
                                      <p:cBhvr>
                                        <p:cTn id="25" dur="1" fill="hold">
                                          <p:stCondLst>
                                            <p:cond delay="499"/>
                                          </p:stCondLst>
                                        </p:cTn>
                                        <p:tgtEl>
                                          <p:spTgt spid="12"/>
                                        </p:tgtEl>
                                        <p:attrNameLst>
                                          <p:attrName>style.visibility</p:attrName>
                                        </p:attrNameLst>
                                      </p:cBhvr>
                                      <p:to>
                                        <p:strVal val="hidden"/>
                                      </p:to>
                                    </p:set>
                                  </p:childTnLst>
                                </p:cTn>
                              </p:par>
                              <p:par>
                                <p:cTn id="26" presetID="22" presetClass="exit" presetSubtype="4" fill="hold" nodeType="withEffect">
                                  <p:stCondLst>
                                    <p:cond delay="0"/>
                                  </p:stCondLst>
                                  <p:childTnLst>
                                    <p:animEffect transition="out" filter="wipe(down)">
                                      <p:cBhvr>
                                        <p:cTn id="27" dur="500"/>
                                        <p:tgtEl>
                                          <p:spTgt spid="10"/>
                                        </p:tgtEl>
                                      </p:cBhvr>
                                    </p:animEffect>
                                    <p:set>
                                      <p:cBhvr>
                                        <p:cTn id="28" dur="1" fill="hold">
                                          <p:stCondLst>
                                            <p:cond delay="499"/>
                                          </p:stCondLst>
                                        </p:cTn>
                                        <p:tgtEl>
                                          <p:spTgt spid="10"/>
                                        </p:tgtEl>
                                        <p:attrNameLst>
                                          <p:attrName>style.visibility</p:attrName>
                                        </p:attrNameLst>
                                      </p:cBhvr>
                                      <p:to>
                                        <p:strVal val="hidden"/>
                                      </p:to>
                                    </p:set>
                                  </p:childTnLst>
                                </p:cTn>
                              </p:par>
                              <p:par>
                                <p:cTn id="29" presetID="22" presetClass="exit" presetSubtype="4" fill="hold" nodeType="withEffect">
                                  <p:stCondLst>
                                    <p:cond delay="0"/>
                                  </p:stCondLst>
                                  <p:childTnLst>
                                    <p:animEffect transition="out" filter="wipe(down)">
                                      <p:cBhvr>
                                        <p:cTn id="30" dur="500"/>
                                        <p:tgtEl>
                                          <p:spTgt spid="11"/>
                                        </p:tgtEl>
                                      </p:cBhvr>
                                    </p:animEffect>
                                    <p:set>
                                      <p:cBhvr>
                                        <p:cTn id="31" dur="1" fill="hold">
                                          <p:stCondLst>
                                            <p:cond delay="499"/>
                                          </p:stCondLst>
                                        </p:cTn>
                                        <p:tgtEl>
                                          <p:spTgt spid="11"/>
                                        </p:tgtEl>
                                        <p:attrNameLst>
                                          <p:attrName>style.visibility</p:attrName>
                                        </p:attrNameLst>
                                      </p:cBhvr>
                                      <p:to>
                                        <p:strVal val="hidden"/>
                                      </p:to>
                                    </p:set>
                                  </p:childTnLst>
                                </p:cTn>
                              </p:par>
                              <p:par>
                                <p:cTn id="32" presetID="22" presetClass="exit" presetSubtype="4" fill="hold" grpId="1" nodeType="withEffect">
                                  <p:stCondLst>
                                    <p:cond delay="0"/>
                                  </p:stCondLst>
                                  <p:childTnLst>
                                    <p:animEffect transition="out" filter="wipe(down)">
                                      <p:cBhvr>
                                        <p:cTn id="33" dur="500"/>
                                        <p:tgtEl>
                                          <p:spTgt spid="14"/>
                                        </p:tgtEl>
                                      </p:cBhvr>
                                    </p:animEffect>
                                    <p:set>
                                      <p:cBhvr>
                                        <p:cTn id="34" dur="1" fill="hold">
                                          <p:stCondLst>
                                            <p:cond delay="499"/>
                                          </p:stCondLst>
                                        </p:cTn>
                                        <p:tgtEl>
                                          <p:spTgt spid="14"/>
                                        </p:tgtEl>
                                        <p:attrNameLst>
                                          <p:attrName>style.visibility</p:attrName>
                                        </p:attrNameLst>
                                      </p:cBhvr>
                                      <p:to>
                                        <p:strVal val="hidden"/>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2" presetClass="entr" presetSubtype="1" fill="hold" grpId="0" nodeType="clickEffect">
                                  <p:stCondLst>
                                    <p:cond delay="0"/>
                                  </p:stCondLst>
                                  <p:childTnLst>
                                    <p:set>
                                      <p:cBhvr>
                                        <p:cTn id="38" dur="1" fill="hold">
                                          <p:stCondLst>
                                            <p:cond delay="0"/>
                                          </p:stCondLst>
                                        </p:cTn>
                                        <p:tgtEl>
                                          <p:spTgt spid="20"/>
                                        </p:tgtEl>
                                        <p:attrNameLst>
                                          <p:attrName>style.visibility</p:attrName>
                                        </p:attrNameLst>
                                      </p:cBhvr>
                                      <p:to>
                                        <p:strVal val="visible"/>
                                      </p:to>
                                    </p:set>
                                    <p:anim calcmode="lin" valueType="num">
                                      <p:cBhvr additive="base">
                                        <p:cTn id="39" dur="500" fill="hold"/>
                                        <p:tgtEl>
                                          <p:spTgt spid="20"/>
                                        </p:tgtEl>
                                        <p:attrNameLst>
                                          <p:attrName>ppt_x</p:attrName>
                                        </p:attrNameLst>
                                      </p:cBhvr>
                                      <p:tavLst>
                                        <p:tav tm="0">
                                          <p:val>
                                            <p:strVal val="#ppt_x"/>
                                          </p:val>
                                        </p:tav>
                                        <p:tav tm="100000">
                                          <p:val>
                                            <p:strVal val="#ppt_x"/>
                                          </p:val>
                                        </p:tav>
                                      </p:tavLst>
                                    </p:anim>
                                    <p:anim calcmode="lin" valueType="num">
                                      <p:cBhvr additive="base">
                                        <p:cTn id="40" dur="500" fill="hold"/>
                                        <p:tgtEl>
                                          <p:spTgt spid="20"/>
                                        </p:tgtEl>
                                        <p:attrNameLst>
                                          <p:attrName>ppt_y</p:attrName>
                                        </p:attrNameLst>
                                      </p:cBhvr>
                                      <p:tavLst>
                                        <p:tav tm="0">
                                          <p:val>
                                            <p:strVal val="0-#ppt_h/2"/>
                                          </p:val>
                                        </p:tav>
                                        <p:tav tm="100000">
                                          <p:val>
                                            <p:strVal val="#ppt_y"/>
                                          </p:val>
                                        </p:tav>
                                      </p:tavLst>
                                    </p:anim>
                                  </p:childTnLst>
                                </p:cTn>
                              </p:par>
                              <p:par>
                                <p:cTn id="41" presetID="2" presetClass="entr" presetSubtype="1" fill="hold" grpId="0" nodeType="withEffect">
                                  <p:stCondLst>
                                    <p:cond delay="0"/>
                                  </p:stCondLst>
                                  <p:childTnLst>
                                    <p:set>
                                      <p:cBhvr>
                                        <p:cTn id="42" dur="1" fill="hold">
                                          <p:stCondLst>
                                            <p:cond delay="0"/>
                                          </p:stCondLst>
                                        </p:cTn>
                                        <p:tgtEl>
                                          <p:spTgt spid="21"/>
                                        </p:tgtEl>
                                        <p:attrNameLst>
                                          <p:attrName>style.visibility</p:attrName>
                                        </p:attrNameLst>
                                      </p:cBhvr>
                                      <p:to>
                                        <p:strVal val="visible"/>
                                      </p:to>
                                    </p:set>
                                    <p:anim calcmode="lin" valueType="num">
                                      <p:cBhvr additive="base">
                                        <p:cTn id="43" dur="500" fill="hold"/>
                                        <p:tgtEl>
                                          <p:spTgt spid="21"/>
                                        </p:tgtEl>
                                        <p:attrNameLst>
                                          <p:attrName>ppt_x</p:attrName>
                                        </p:attrNameLst>
                                      </p:cBhvr>
                                      <p:tavLst>
                                        <p:tav tm="0">
                                          <p:val>
                                            <p:strVal val="#ppt_x"/>
                                          </p:val>
                                        </p:tav>
                                        <p:tav tm="100000">
                                          <p:val>
                                            <p:strVal val="#ppt_x"/>
                                          </p:val>
                                        </p:tav>
                                      </p:tavLst>
                                    </p:anim>
                                    <p:anim calcmode="lin" valueType="num">
                                      <p:cBhvr additive="base">
                                        <p:cTn id="44" dur="500" fill="hold"/>
                                        <p:tgtEl>
                                          <p:spTgt spid="21"/>
                                        </p:tgtEl>
                                        <p:attrNameLst>
                                          <p:attrName>ppt_y</p:attrName>
                                        </p:attrNameLst>
                                      </p:cBhvr>
                                      <p:tavLst>
                                        <p:tav tm="0">
                                          <p:val>
                                            <p:strVal val="0-#ppt_h/2"/>
                                          </p:val>
                                        </p:tav>
                                        <p:tav tm="100000">
                                          <p:val>
                                            <p:strVal val="#ppt_y"/>
                                          </p:val>
                                        </p:tav>
                                      </p:tavLst>
                                    </p:anim>
                                  </p:childTnLst>
                                </p:cTn>
                              </p:par>
                              <p:par>
                                <p:cTn id="45" presetID="2" presetClass="entr" presetSubtype="1" fill="hold" nodeType="withEffect">
                                  <p:stCondLst>
                                    <p:cond delay="0"/>
                                  </p:stCondLst>
                                  <p:childTnLst>
                                    <p:set>
                                      <p:cBhvr>
                                        <p:cTn id="46" dur="1" fill="hold">
                                          <p:stCondLst>
                                            <p:cond delay="0"/>
                                          </p:stCondLst>
                                        </p:cTn>
                                        <p:tgtEl>
                                          <p:spTgt spid="18"/>
                                        </p:tgtEl>
                                        <p:attrNameLst>
                                          <p:attrName>style.visibility</p:attrName>
                                        </p:attrNameLst>
                                      </p:cBhvr>
                                      <p:to>
                                        <p:strVal val="visible"/>
                                      </p:to>
                                    </p:set>
                                    <p:anim calcmode="lin" valueType="num">
                                      <p:cBhvr additive="base">
                                        <p:cTn id="47" dur="500" fill="hold"/>
                                        <p:tgtEl>
                                          <p:spTgt spid="18"/>
                                        </p:tgtEl>
                                        <p:attrNameLst>
                                          <p:attrName>ppt_x</p:attrName>
                                        </p:attrNameLst>
                                      </p:cBhvr>
                                      <p:tavLst>
                                        <p:tav tm="0">
                                          <p:val>
                                            <p:strVal val="#ppt_x"/>
                                          </p:val>
                                        </p:tav>
                                        <p:tav tm="100000">
                                          <p:val>
                                            <p:strVal val="#ppt_x"/>
                                          </p:val>
                                        </p:tav>
                                      </p:tavLst>
                                    </p:anim>
                                    <p:anim calcmode="lin" valueType="num">
                                      <p:cBhvr additive="base">
                                        <p:cTn id="48" dur="500" fill="hold"/>
                                        <p:tgtEl>
                                          <p:spTgt spid="18"/>
                                        </p:tgtEl>
                                        <p:attrNameLst>
                                          <p:attrName>ppt_y</p:attrName>
                                        </p:attrNameLst>
                                      </p:cBhvr>
                                      <p:tavLst>
                                        <p:tav tm="0">
                                          <p:val>
                                            <p:strVal val="0-#ppt_h/2"/>
                                          </p:val>
                                        </p:tav>
                                        <p:tav tm="100000">
                                          <p:val>
                                            <p:strVal val="#ppt_y"/>
                                          </p:val>
                                        </p:tav>
                                      </p:tavLst>
                                    </p:anim>
                                  </p:childTnLst>
                                </p:cTn>
                              </p:par>
                              <p:par>
                                <p:cTn id="49" presetID="2" presetClass="entr" presetSubtype="1" fill="hold" nodeType="withEffect">
                                  <p:stCondLst>
                                    <p:cond delay="0"/>
                                  </p:stCondLst>
                                  <p:childTnLst>
                                    <p:set>
                                      <p:cBhvr>
                                        <p:cTn id="50" dur="1" fill="hold">
                                          <p:stCondLst>
                                            <p:cond delay="0"/>
                                          </p:stCondLst>
                                        </p:cTn>
                                        <p:tgtEl>
                                          <p:spTgt spid="19"/>
                                        </p:tgtEl>
                                        <p:attrNameLst>
                                          <p:attrName>style.visibility</p:attrName>
                                        </p:attrNameLst>
                                      </p:cBhvr>
                                      <p:to>
                                        <p:strVal val="visible"/>
                                      </p:to>
                                    </p:set>
                                    <p:anim calcmode="lin" valueType="num">
                                      <p:cBhvr additive="base">
                                        <p:cTn id="51" dur="500" fill="hold"/>
                                        <p:tgtEl>
                                          <p:spTgt spid="19"/>
                                        </p:tgtEl>
                                        <p:attrNameLst>
                                          <p:attrName>ppt_x</p:attrName>
                                        </p:attrNameLst>
                                      </p:cBhvr>
                                      <p:tavLst>
                                        <p:tav tm="0">
                                          <p:val>
                                            <p:strVal val="#ppt_x"/>
                                          </p:val>
                                        </p:tav>
                                        <p:tav tm="100000">
                                          <p:val>
                                            <p:strVal val="#ppt_x"/>
                                          </p:val>
                                        </p:tav>
                                      </p:tavLst>
                                    </p:anim>
                                    <p:anim calcmode="lin" valueType="num">
                                      <p:cBhvr additive="base">
                                        <p:cTn id="52" dur="500" fill="hold"/>
                                        <p:tgtEl>
                                          <p:spTgt spid="19"/>
                                        </p:tgtEl>
                                        <p:attrNameLst>
                                          <p:attrName>ppt_y</p:attrName>
                                        </p:attrNameLst>
                                      </p:cBhvr>
                                      <p:tavLst>
                                        <p:tav tm="0">
                                          <p:val>
                                            <p:strVal val="0-#ppt_h/2"/>
                                          </p:val>
                                        </p:tav>
                                        <p:tav tm="100000">
                                          <p:val>
                                            <p:strVal val="#ppt_y"/>
                                          </p:val>
                                        </p:tav>
                                      </p:tavLst>
                                    </p:anim>
                                  </p:childTnLst>
                                </p:cTn>
                              </p:par>
                            </p:childTnLst>
                          </p:cTn>
                        </p:par>
                      </p:childTnLst>
                    </p:cTn>
                  </p:par>
                  <p:par>
                    <p:cTn id="53" fill="hold" nodeType="clickPar">
                      <p:stCondLst>
                        <p:cond delay="indefinite"/>
                      </p:stCondLst>
                      <p:childTnLst>
                        <p:par>
                          <p:cTn id="54" fill="hold" nodeType="withGroup">
                            <p:stCondLst>
                              <p:cond delay="0"/>
                            </p:stCondLst>
                            <p:childTnLst>
                              <p:par>
                                <p:cTn id="55" presetID="22" presetClass="exit" presetSubtype="4" fill="hold" grpId="1" nodeType="clickEffect">
                                  <p:stCondLst>
                                    <p:cond delay="0"/>
                                  </p:stCondLst>
                                  <p:childTnLst>
                                    <p:animEffect transition="out" filter="wipe(down)">
                                      <p:cBhvr>
                                        <p:cTn id="56" dur="500"/>
                                        <p:tgtEl>
                                          <p:spTgt spid="20"/>
                                        </p:tgtEl>
                                      </p:cBhvr>
                                    </p:animEffect>
                                    <p:set>
                                      <p:cBhvr>
                                        <p:cTn id="57" dur="1" fill="hold">
                                          <p:stCondLst>
                                            <p:cond delay="499"/>
                                          </p:stCondLst>
                                        </p:cTn>
                                        <p:tgtEl>
                                          <p:spTgt spid="20"/>
                                        </p:tgtEl>
                                        <p:attrNameLst>
                                          <p:attrName>style.visibility</p:attrName>
                                        </p:attrNameLst>
                                      </p:cBhvr>
                                      <p:to>
                                        <p:strVal val="hidden"/>
                                      </p:to>
                                    </p:set>
                                  </p:childTnLst>
                                </p:cTn>
                              </p:par>
                              <p:par>
                                <p:cTn id="58" presetID="22" presetClass="exit" presetSubtype="4" fill="hold" grpId="1" nodeType="withEffect">
                                  <p:stCondLst>
                                    <p:cond delay="0"/>
                                  </p:stCondLst>
                                  <p:childTnLst>
                                    <p:animEffect transition="out" filter="wipe(down)">
                                      <p:cBhvr>
                                        <p:cTn id="59" dur="500"/>
                                        <p:tgtEl>
                                          <p:spTgt spid="21"/>
                                        </p:tgtEl>
                                      </p:cBhvr>
                                    </p:animEffect>
                                    <p:set>
                                      <p:cBhvr>
                                        <p:cTn id="60" dur="1" fill="hold">
                                          <p:stCondLst>
                                            <p:cond delay="499"/>
                                          </p:stCondLst>
                                        </p:cTn>
                                        <p:tgtEl>
                                          <p:spTgt spid="21"/>
                                        </p:tgtEl>
                                        <p:attrNameLst>
                                          <p:attrName>style.visibility</p:attrName>
                                        </p:attrNameLst>
                                      </p:cBhvr>
                                      <p:to>
                                        <p:strVal val="hidden"/>
                                      </p:to>
                                    </p:set>
                                  </p:childTnLst>
                                </p:cTn>
                              </p:par>
                              <p:par>
                                <p:cTn id="61" presetID="22" presetClass="exit" presetSubtype="4" fill="hold" nodeType="withEffect">
                                  <p:stCondLst>
                                    <p:cond delay="0"/>
                                  </p:stCondLst>
                                  <p:childTnLst>
                                    <p:animEffect transition="out" filter="wipe(down)">
                                      <p:cBhvr>
                                        <p:cTn id="62" dur="500"/>
                                        <p:tgtEl>
                                          <p:spTgt spid="18"/>
                                        </p:tgtEl>
                                      </p:cBhvr>
                                    </p:animEffect>
                                    <p:set>
                                      <p:cBhvr>
                                        <p:cTn id="63" dur="1" fill="hold">
                                          <p:stCondLst>
                                            <p:cond delay="499"/>
                                          </p:stCondLst>
                                        </p:cTn>
                                        <p:tgtEl>
                                          <p:spTgt spid="18"/>
                                        </p:tgtEl>
                                        <p:attrNameLst>
                                          <p:attrName>style.visibility</p:attrName>
                                        </p:attrNameLst>
                                      </p:cBhvr>
                                      <p:to>
                                        <p:strVal val="hidden"/>
                                      </p:to>
                                    </p:set>
                                  </p:childTnLst>
                                </p:cTn>
                              </p:par>
                              <p:par>
                                <p:cTn id="64" presetID="22" presetClass="exit" presetSubtype="4" fill="hold" nodeType="withEffect">
                                  <p:stCondLst>
                                    <p:cond delay="0"/>
                                  </p:stCondLst>
                                  <p:childTnLst>
                                    <p:animEffect transition="out" filter="wipe(down)">
                                      <p:cBhvr>
                                        <p:cTn id="65" dur="500"/>
                                        <p:tgtEl>
                                          <p:spTgt spid="19"/>
                                        </p:tgtEl>
                                      </p:cBhvr>
                                    </p:animEffect>
                                    <p:set>
                                      <p:cBhvr>
                                        <p:cTn id="66" dur="1" fill="hold">
                                          <p:stCondLst>
                                            <p:cond delay="499"/>
                                          </p:stCondLst>
                                        </p:cTn>
                                        <p:tgtEl>
                                          <p:spTgt spid="19"/>
                                        </p:tgtEl>
                                        <p:attrNameLst>
                                          <p:attrName>style.visibility</p:attrName>
                                        </p:attrNameLst>
                                      </p:cBhvr>
                                      <p:to>
                                        <p:strVal val="hidden"/>
                                      </p:to>
                                    </p:set>
                                  </p:childTnLst>
                                </p:cTn>
                              </p:par>
                            </p:childTnLst>
                          </p:cTn>
                        </p:par>
                      </p:childTnLst>
                    </p:cTn>
                  </p:par>
                  <p:par>
                    <p:cTn id="67" fill="hold" nodeType="clickPar">
                      <p:stCondLst>
                        <p:cond delay="indefinite"/>
                      </p:stCondLst>
                      <p:childTnLst>
                        <p:par>
                          <p:cTn id="68" fill="hold" nodeType="withGroup">
                            <p:stCondLst>
                              <p:cond delay="0"/>
                            </p:stCondLst>
                            <p:childTnLst>
                              <p:par>
                                <p:cTn id="69" presetID="2" presetClass="entr" presetSubtype="4" fill="hold" nodeType="clickEffect">
                                  <p:stCondLst>
                                    <p:cond delay="0"/>
                                  </p:stCondLst>
                                  <p:childTnLst>
                                    <p:set>
                                      <p:cBhvr>
                                        <p:cTn id="70" dur="1" fill="hold">
                                          <p:stCondLst>
                                            <p:cond delay="0"/>
                                          </p:stCondLst>
                                        </p:cTn>
                                        <p:tgtEl>
                                          <p:spTgt spid="25"/>
                                        </p:tgtEl>
                                        <p:attrNameLst>
                                          <p:attrName>style.visibility</p:attrName>
                                        </p:attrNameLst>
                                      </p:cBhvr>
                                      <p:to>
                                        <p:strVal val="visible"/>
                                      </p:to>
                                    </p:set>
                                    <p:anim calcmode="lin" valueType="num">
                                      <p:cBhvr additive="base">
                                        <p:cTn id="71" dur="500" fill="hold"/>
                                        <p:tgtEl>
                                          <p:spTgt spid="25"/>
                                        </p:tgtEl>
                                        <p:attrNameLst>
                                          <p:attrName>ppt_x</p:attrName>
                                        </p:attrNameLst>
                                      </p:cBhvr>
                                      <p:tavLst>
                                        <p:tav tm="0">
                                          <p:val>
                                            <p:strVal val="#ppt_x"/>
                                          </p:val>
                                        </p:tav>
                                        <p:tav tm="100000">
                                          <p:val>
                                            <p:strVal val="#ppt_x"/>
                                          </p:val>
                                        </p:tav>
                                      </p:tavLst>
                                    </p:anim>
                                    <p:anim calcmode="lin" valueType="num">
                                      <p:cBhvr additive="base">
                                        <p:cTn id="72" dur="500" fill="hold"/>
                                        <p:tgtEl>
                                          <p:spTgt spid="25"/>
                                        </p:tgtEl>
                                        <p:attrNameLst>
                                          <p:attrName>ppt_y</p:attrName>
                                        </p:attrNameLst>
                                      </p:cBhvr>
                                      <p:tavLst>
                                        <p:tav tm="0">
                                          <p:val>
                                            <p:strVal val="1+#ppt_h/2"/>
                                          </p:val>
                                        </p:tav>
                                        <p:tav tm="100000">
                                          <p:val>
                                            <p:strVal val="#ppt_y"/>
                                          </p:val>
                                        </p:tav>
                                      </p:tavLst>
                                    </p:anim>
                                  </p:childTnLst>
                                </p:cTn>
                              </p:par>
                              <p:par>
                                <p:cTn id="73" presetID="2" presetClass="entr" presetSubtype="4" fill="hold" nodeType="withEffect">
                                  <p:stCondLst>
                                    <p:cond delay="0"/>
                                  </p:stCondLst>
                                  <p:childTnLst>
                                    <p:set>
                                      <p:cBhvr>
                                        <p:cTn id="74" dur="1" fill="hold">
                                          <p:stCondLst>
                                            <p:cond delay="0"/>
                                          </p:stCondLst>
                                        </p:cTn>
                                        <p:tgtEl>
                                          <p:spTgt spid="23"/>
                                        </p:tgtEl>
                                        <p:attrNameLst>
                                          <p:attrName>style.visibility</p:attrName>
                                        </p:attrNameLst>
                                      </p:cBhvr>
                                      <p:to>
                                        <p:strVal val="visible"/>
                                      </p:to>
                                    </p:set>
                                    <p:anim calcmode="lin" valueType="num">
                                      <p:cBhvr additive="base">
                                        <p:cTn id="75" dur="500" fill="hold"/>
                                        <p:tgtEl>
                                          <p:spTgt spid="23"/>
                                        </p:tgtEl>
                                        <p:attrNameLst>
                                          <p:attrName>ppt_x</p:attrName>
                                        </p:attrNameLst>
                                      </p:cBhvr>
                                      <p:tavLst>
                                        <p:tav tm="0">
                                          <p:val>
                                            <p:strVal val="#ppt_x"/>
                                          </p:val>
                                        </p:tav>
                                        <p:tav tm="100000">
                                          <p:val>
                                            <p:strVal val="#ppt_x"/>
                                          </p:val>
                                        </p:tav>
                                      </p:tavLst>
                                    </p:anim>
                                    <p:anim calcmode="lin" valueType="num">
                                      <p:cBhvr additive="base">
                                        <p:cTn id="76" dur="500" fill="hold"/>
                                        <p:tgtEl>
                                          <p:spTgt spid="23"/>
                                        </p:tgtEl>
                                        <p:attrNameLst>
                                          <p:attrName>ppt_y</p:attrName>
                                        </p:attrNameLst>
                                      </p:cBhvr>
                                      <p:tavLst>
                                        <p:tav tm="0">
                                          <p:val>
                                            <p:strVal val="1+#ppt_h/2"/>
                                          </p:val>
                                        </p:tav>
                                        <p:tav tm="100000">
                                          <p:val>
                                            <p:strVal val="#ppt_y"/>
                                          </p:val>
                                        </p:tav>
                                      </p:tavLst>
                                    </p:anim>
                                  </p:childTnLst>
                                </p:cTn>
                              </p:par>
                              <p:par>
                                <p:cTn id="77" presetID="2" presetClass="entr" presetSubtype="1" fill="hold" grpId="0" nodeType="withEffect">
                                  <p:stCondLst>
                                    <p:cond delay="0"/>
                                  </p:stCondLst>
                                  <p:childTnLst>
                                    <p:set>
                                      <p:cBhvr>
                                        <p:cTn id="78" dur="1" fill="hold">
                                          <p:stCondLst>
                                            <p:cond delay="0"/>
                                          </p:stCondLst>
                                        </p:cTn>
                                        <p:tgtEl>
                                          <p:spTgt spid="29"/>
                                        </p:tgtEl>
                                        <p:attrNameLst>
                                          <p:attrName>style.visibility</p:attrName>
                                        </p:attrNameLst>
                                      </p:cBhvr>
                                      <p:to>
                                        <p:strVal val="visible"/>
                                      </p:to>
                                    </p:set>
                                    <p:anim calcmode="lin" valueType="num">
                                      <p:cBhvr additive="base">
                                        <p:cTn id="79" dur="500" fill="hold"/>
                                        <p:tgtEl>
                                          <p:spTgt spid="29"/>
                                        </p:tgtEl>
                                        <p:attrNameLst>
                                          <p:attrName>ppt_x</p:attrName>
                                        </p:attrNameLst>
                                      </p:cBhvr>
                                      <p:tavLst>
                                        <p:tav tm="0">
                                          <p:val>
                                            <p:strVal val="#ppt_x"/>
                                          </p:val>
                                        </p:tav>
                                        <p:tav tm="100000">
                                          <p:val>
                                            <p:strVal val="#ppt_x"/>
                                          </p:val>
                                        </p:tav>
                                      </p:tavLst>
                                    </p:anim>
                                    <p:anim calcmode="lin" valueType="num">
                                      <p:cBhvr additive="base">
                                        <p:cTn id="80" dur="500" fill="hold"/>
                                        <p:tgtEl>
                                          <p:spTgt spid="29"/>
                                        </p:tgtEl>
                                        <p:attrNameLst>
                                          <p:attrName>ppt_y</p:attrName>
                                        </p:attrNameLst>
                                      </p:cBhvr>
                                      <p:tavLst>
                                        <p:tav tm="0">
                                          <p:val>
                                            <p:strVal val="0-#ppt_h/2"/>
                                          </p:val>
                                        </p:tav>
                                        <p:tav tm="100000">
                                          <p:val>
                                            <p:strVal val="#ppt_y"/>
                                          </p:val>
                                        </p:tav>
                                      </p:tavLst>
                                    </p:anim>
                                  </p:childTnLst>
                                </p:cTn>
                              </p:par>
                              <p:par>
                                <p:cTn id="81" presetID="2" presetClass="entr" presetSubtype="1" fill="hold" grpId="0" nodeType="withEffect">
                                  <p:stCondLst>
                                    <p:cond delay="0"/>
                                  </p:stCondLst>
                                  <p:childTnLst>
                                    <p:set>
                                      <p:cBhvr>
                                        <p:cTn id="82" dur="1" fill="hold">
                                          <p:stCondLst>
                                            <p:cond delay="0"/>
                                          </p:stCondLst>
                                        </p:cTn>
                                        <p:tgtEl>
                                          <p:spTgt spid="30"/>
                                        </p:tgtEl>
                                        <p:attrNameLst>
                                          <p:attrName>style.visibility</p:attrName>
                                        </p:attrNameLst>
                                      </p:cBhvr>
                                      <p:to>
                                        <p:strVal val="visible"/>
                                      </p:to>
                                    </p:set>
                                    <p:anim calcmode="lin" valueType="num">
                                      <p:cBhvr additive="base">
                                        <p:cTn id="83" dur="500" fill="hold"/>
                                        <p:tgtEl>
                                          <p:spTgt spid="30"/>
                                        </p:tgtEl>
                                        <p:attrNameLst>
                                          <p:attrName>ppt_x</p:attrName>
                                        </p:attrNameLst>
                                      </p:cBhvr>
                                      <p:tavLst>
                                        <p:tav tm="0">
                                          <p:val>
                                            <p:strVal val="#ppt_x"/>
                                          </p:val>
                                        </p:tav>
                                        <p:tav tm="100000">
                                          <p:val>
                                            <p:strVal val="#ppt_x"/>
                                          </p:val>
                                        </p:tav>
                                      </p:tavLst>
                                    </p:anim>
                                    <p:anim calcmode="lin" valueType="num">
                                      <p:cBhvr additive="base">
                                        <p:cTn id="84"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2" grpId="1"/>
      <p:bldP spid="14" grpId="0"/>
      <p:bldP spid="14" grpId="1"/>
      <p:bldP spid="20" grpId="0"/>
      <p:bldP spid="20" grpId="1"/>
      <p:bldP spid="21" grpId="0"/>
      <p:bldP spid="21" grpId="1"/>
      <p:bldP spid="29" grpId="0"/>
      <p:bldP spid="3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a:extLst>
              <a:ext uri="{FF2B5EF4-FFF2-40B4-BE49-F238E27FC236}">
                <a16:creationId xmlns:a16="http://schemas.microsoft.com/office/drawing/2014/main" id="{143FD8C8-6388-4D91-B3B7-0C411D263870}"/>
              </a:ext>
            </a:extLst>
          </p:cNvPr>
          <p:cNvGraphicFramePr>
            <a:graphicFrameLocks noGrp="1"/>
          </p:cNvGraphicFramePr>
          <p:nvPr>
            <p:ph idx="1"/>
          </p:nvPr>
        </p:nvGraphicFramePr>
        <p:xfrm>
          <a:off x="457200" y="1524000"/>
          <a:ext cx="8153400" cy="5257800"/>
        </p:xfrm>
        <a:graphic>
          <a:graphicData uri="http://schemas.openxmlformats.org/drawingml/2006/table">
            <a:tbl>
              <a:tblPr firstRow="1" bandRow="1">
                <a:tableStyleId>{5940675A-B579-460E-94D1-54222C63F5DA}</a:tableStyleId>
              </a:tblPr>
              <a:tblGrid>
                <a:gridCol w="2038350">
                  <a:extLst>
                    <a:ext uri="{9D8B030D-6E8A-4147-A177-3AD203B41FA5}">
                      <a16:colId xmlns:a16="http://schemas.microsoft.com/office/drawing/2014/main" val="1509419777"/>
                    </a:ext>
                  </a:extLst>
                </a:gridCol>
                <a:gridCol w="2038350">
                  <a:extLst>
                    <a:ext uri="{9D8B030D-6E8A-4147-A177-3AD203B41FA5}">
                      <a16:colId xmlns:a16="http://schemas.microsoft.com/office/drawing/2014/main" val="2562615569"/>
                    </a:ext>
                  </a:extLst>
                </a:gridCol>
                <a:gridCol w="2038350">
                  <a:extLst>
                    <a:ext uri="{9D8B030D-6E8A-4147-A177-3AD203B41FA5}">
                      <a16:colId xmlns:a16="http://schemas.microsoft.com/office/drawing/2014/main" val="1361602845"/>
                    </a:ext>
                  </a:extLst>
                </a:gridCol>
                <a:gridCol w="2038350">
                  <a:extLst>
                    <a:ext uri="{9D8B030D-6E8A-4147-A177-3AD203B41FA5}">
                      <a16:colId xmlns:a16="http://schemas.microsoft.com/office/drawing/2014/main" val="3790511835"/>
                    </a:ext>
                  </a:extLst>
                </a:gridCol>
              </a:tblGrid>
              <a:tr h="1068884">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200" b="1" kern="1200" dirty="0">
                          <a:solidFill>
                            <a:srgbClr val="FF0000"/>
                          </a:solidFill>
                          <a:effectLst/>
                          <a:latin typeface="+mn-lt"/>
                          <a:ea typeface="+mn-ea"/>
                          <a:cs typeface="+mn-cs"/>
                        </a:rPr>
                        <a:t>“D” </a:t>
                      </a:r>
                      <a:br>
                        <a:rPr lang="en-US" sz="1800" b="1" kern="1200" dirty="0">
                          <a:solidFill>
                            <a:srgbClr val="FF0000"/>
                          </a:solidFill>
                          <a:effectLst/>
                          <a:latin typeface="+mn-lt"/>
                          <a:ea typeface="+mn-ea"/>
                          <a:cs typeface="+mn-cs"/>
                        </a:rPr>
                      </a:br>
                      <a:r>
                        <a:rPr lang="en-US" sz="1600" b="1" kern="1200" dirty="0">
                          <a:solidFill>
                            <a:srgbClr val="FF0000"/>
                          </a:solidFill>
                          <a:effectLst/>
                          <a:latin typeface="+mn-lt"/>
                          <a:ea typeface="+mn-ea"/>
                          <a:cs typeface="+mn-cs"/>
                        </a:rPr>
                        <a:t>Anger and Impatience</a:t>
                      </a:r>
                      <a:endParaRPr lang="en-US"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200" b="1" kern="1200" dirty="0">
                          <a:solidFill>
                            <a:srgbClr val="FFCC66"/>
                          </a:solidFill>
                          <a:effectLst/>
                          <a:latin typeface="+mn-lt"/>
                          <a:ea typeface="+mn-ea"/>
                          <a:cs typeface="+mn-cs"/>
                        </a:rPr>
                        <a:t>“I” </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b="1" kern="1200" dirty="0">
                          <a:solidFill>
                            <a:srgbClr val="FFCC66"/>
                          </a:solidFill>
                          <a:effectLst/>
                          <a:latin typeface="+mn-lt"/>
                          <a:ea typeface="+mn-ea"/>
                          <a:cs typeface="+mn-cs"/>
                        </a:rPr>
                        <a:t>Optimism and </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b="1" kern="1200" dirty="0">
                          <a:solidFill>
                            <a:srgbClr val="FFCC66"/>
                          </a:solidFill>
                          <a:effectLst/>
                          <a:latin typeface="+mn-lt"/>
                          <a:ea typeface="+mn-ea"/>
                          <a:cs typeface="+mn-cs"/>
                        </a:rPr>
                        <a:t>Trust</a:t>
                      </a:r>
                      <a:endParaRPr lang="en-US"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200" b="1" kern="1200" dirty="0">
                          <a:solidFill>
                            <a:srgbClr val="00B050"/>
                          </a:solidFill>
                          <a:effectLst/>
                          <a:latin typeface="+mn-lt"/>
                          <a:ea typeface="+mn-ea"/>
                          <a:cs typeface="+mn-cs"/>
                        </a:rPr>
                        <a:t>“S”  </a:t>
                      </a:r>
                      <a:br>
                        <a:rPr lang="en-US" sz="1800" b="1" kern="1200" dirty="0">
                          <a:solidFill>
                            <a:srgbClr val="00B050"/>
                          </a:solidFill>
                          <a:effectLst/>
                          <a:latin typeface="+mn-lt"/>
                          <a:ea typeface="+mn-ea"/>
                          <a:cs typeface="+mn-cs"/>
                        </a:rPr>
                      </a:br>
                      <a:r>
                        <a:rPr lang="en-US" sz="1600" b="1" kern="1200" dirty="0">
                          <a:solidFill>
                            <a:srgbClr val="00B050"/>
                          </a:solidFill>
                          <a:effectLst/>
                          <a:latin typeface="+mn-lt"/>
                          <a:ea typeface="+mn-ea"/>
                          <a:cs typeface="+mn-cs"/>
                        </a:rPr>
                        <a:t>Patience</a:t>
                      </a:r>
                      <a:r>
                        <a:rPr lang="en-US" sz="1600" b="1" kern="1200" baseline="0" dirty="0">
                          <a:solidFill>
                            <a:srgbClr val="00B050"/>
                          </a:solidFill>
                          <a:effectLst/>
                          <a:latin typeface="+mn-lt"/>
                          <a:ea typeface="+mn-ea"/>
                          <a:cs typeface="+mn-cs"/>
                        </a:rPr>
                        <a:t> and </a:t>
                      </a:r>
                      <a:br>
                        <a:rPr lang="en-US" sz="1600" b="1" kern="1200" dirty="0">
                          <a:solidFill>
                            <a:srgbClr val="00B050"/>
                          </a:solidFill>
                          <a:effectLst/>
                          <a:latin typeface="+mn-lt"/>
                          <a:ea typeface="+mn-ea"/>
                          <a:cs typeface="+mn-cs"/>
                        </a:rPr>
                      </a:br>
                      <a:r>
                        <a:rPr lang="en-US" sz="1600" b="1" kern="1200" dirty="0">
                          <a:solidFill>
                            <a:srgbClr val="00B050"/>
                          </a:solidFill>
                          <a:effectLst/>
                          <a:latin typeface="+mn-lt"/>
                          <a:ea typeface="+mn-ea"/>
                          <a:cs typeface="+mn-cs"/>
                        </a:rPr>
                        <a:t>Non-Expressive</a:t>
                      </a:r>
                      <a:endParaRPr lang="en-US" sz="1600" dirty="0">
                        <a:solidFill>
                          <a:srgbClr val="00B050"/>
                        </a:solidFill>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200" b="1" kern="1200" dirty="0">
                          <a:solidFill>
                            <a:srgbClr val="0070C0"/>
                          </a:solidFill>
                          <a:effectLst/>
                          <a:latin typeface="+mn-lt"/>
                          <a:ea typeface="+mn-ea"/>
                          <a:cs typeface="+mn-cs"/>
                        </a:rPr>
                        <a:t>“C” </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b="1" kern="1200" dirty="0">
                          <a:solidFill>
                            <a:srgbClr val="0070C0"/>
                          </a:solidFill>
                          <a:effectLst/>
                          <a:latin typeface="+mn-lt"/>
                          <a:ea typeface="+mn-ea"/>
                          <a:cs typeface="+mn-cs"/>
                        </a:rPr>
                        <a:t>Fear and </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b="1" kern="1200" dirty="0">
                          <a:solidFill>
                            <a:srgbClr val="0070C0"/>
                          </a:solidFill>
                          <a:effectLst/>
                          <a:latin typeface="+mn-lt"/>
                          <a:ea typeface="+mn-ea"/>
                          <a:cs typeface="+mn-cs"/>
                        </a:rPr>
                        <a:t>Concern</a:t>
                      </a:r>
                      <a:endParaRPr lang="en-US" dirty="0"/>
                    </a:p>
                  </a:txBody>
                  <a:tcPr/>
                </a:tc>
                <a:extLst>
                  <a:ext uri="{0D108BD9-81ED-4DB2-BD59-A6C34878D82A}">
                    <a16:rowId xmlns:a16="http://schemas.microsoft.com/office/drawing/2014/main" val="1753509568"/>
                  </a:ext>
                </a:extLst>
              </a:tr>
              <a:tr h="4188916">
                <a:tc>
                  <a:txBody>
                    <a:bodyPr/>
                    <a:lstStyle/>
                    <a:p>
                      <a:pPr marL="0" indent="0" algn="ctr">
                        <a:buFont typeface="Arial" panose="020B0604020202020204" pitchFamily="34" charset="0"/>
                        <a:buNone/>
                      </a:pPr>
                      <a:endParaRPr lang="en-US" sz="1600" dirty="0"/>
                    </a:p>
                  </a:txBody>
                  <a:tcPr/>
                </a:tc>
                <a:tc>
                  <a:txBody>
                    <a:bodyPr/>
                    <a:lstStyle/>
                    <a:p>
                      <a:pPr marL="0" indent="0" algn="ctr">
                        <a:buFont typeface="Arial" panose="020B0604020202020204" pitchFamily="34" charset="0"/>
                        <a:buNone/>
                      </a:pPr>
                      <a:endParaRPr lang="en-US" sz="16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dirty="0">
                        <a:solidFill>
                          <a:srgbClr val="00B050"/>
                        </a:solidFill>
                      </a:endParaRPr>
                    </a:p>
                    <a:p>
                      <a:pPr marL="0" marR="0" indent="0" algn="ctr" defTabSz="914400" rtl="0" eaLnBrk="1" fontAlgn="auto" latinLnBrk="0" hangingPunct="1">
                        <a:lnSpc>
                          <a:spcPct val="100000"/>
                        </a:lnSpc>
                        <a:spcBef>
                          <a:spcPts val="0"/>
                        </a:spcBef>
                        <a:spcAft>
                          <a:spcPts val="0"/>
                        </a:spcAft>
                        <a:buClrTx/>
                        <a:buSzTx/>
                        <a:buFontTx/>
                        <a:buNone/>
                        <a:tabLst/>
                        <a:defRPr/>
                      </a:pPr>
                      <a:endParaRPr lang="en-US" dirty="0">
                        <a:solidFill>
                          <a:srgbClr val="00B050"/>
                        </a:solidFill>
                      </a:endParaRPr>
                    </a:p>
                    <a:p>
                      <a:pPr marL="0" marR="0" indent="0" algn="ctr" defTabSz="914400" rtl="0" eaLnBrk="1" fontAlgn="auto" latinLnBrk="0" hangingPunct="1">
                        <a:lnSpc>
                          <a:spcPct val="100000"/>
                        </a:lnSpc>
                        <a:spcBef>
                          <a:spcPts val="0"/>
                        </a:spcBef>
                        <a:spcAft>
                          <a:spcPts val="0"/>
                        </a:spcAft>
                        <a:buClrTx/>
                        <a:buSzTx/>
                        <a:buFontTx/>
                        <a:buNone/>
                        <a:tabLst/>
                        <a:defRPr/>
                      </a:pPr>
                      <a:endParaRPr lang="en-US" dirty="0">
                        <a:solidFill>
                          <a:srgbClr val="00B050"/>
                        </a:solidFill>
                      </a:endParaRPr>
                    </a:p>
                    <a:p>
                      <a:pPr marL="0" marR="0" indent="0" algn="ctr" defTabSz="914400" rtl="0" eaLnBrk="1" fontAlgn="auto" latinLnBrk="0" hangingPunct="1">
                        <a:lnSpc>
                          <a:spcPct val="100000"/>
                        </a:lnSpc>
                        <a:spcBef>
                          <a:spcPts val="0"/>
                        </a:spcBef>
                        <a:spcAft>
                          <a:spcPts val="0"/>
                        </a:spcAft>
                        <a:buClrTx/>
                        <a:buSzTx/>
                        <a:buFontTx/>
                        <a:buNone/>
                        <a:tabLst/>
                        <a:defRPr/>
                      </a:pPr>
                      <a:endParaRPr lang="en-US" dirty="0">
                        <a:solidFill>
                          <a:srgbClr val="00B050"/>
                        </a:solidFill>
                      </a:endParaRPr>
                    </a:p>
                    <a:p>
                      <a:pPr marL="0" marR="0" indent="0" algn="ctr" defTabSz="914400" rtl="0" eaLnBrk="1" fontAlgn="auto" latinLnBrk="0" hangingPunct="1">
                        <a:lnSpc>
                          <a:spcPct val="100000"/>
                        </a:lnSpc>
                        <a:spcBef>
                          <a:spcPts val="0"/>
                        </a:spcBef>
                        <a:spcAft>
                          <a:spcPts val="0"/>
                        </a:spcAft>
                        <a:buClrTx/>
                        <a:buSzTx/>
                        <a:buFontTx/>
                        <a:buNone/>
                        <a:tabLst/>
                        <a:defRPr/>
                      </a:pPr>
                      <a:endParaRPr lang="en-US" dirty="0">
                        <a:solidFill>
                          <a:srgbClr val="00B050"/>
                        </a:solidFill>
                      </a:endParaRPr>
                    </a:p>
                    <a:p>
                      <a:pPr marL="0" marR="0" indent="0" algn="ctr" defTabSz="914400" rtl="0" eaLnBrk="1" fontAlgn="auto" latinLnBrk="0" hangingPunct="1">
                        <a:lnSpc>
                          <a:spcPct val="100000"/>
                        </a:lnSpc>
                        <a:spcBef>
                          <a:spcPts val="0"/>
                        </a:spcBef>
                        <a:spcAft>
                          <a:spcPts val="0"/>
                        </a:spcAft>
                        <a:buClrTx/>
                        <a:buSzTx/>
                        <a:buFontTx/>
                        <a:buNone/>
                        <a:tabLst/>
                        <a:defRPr/>
                      </a:pPr>
                      <a:endParaRPr lang="en-US" dirty="0">
                        <a:solidFill>
                          <a:srgbClr val="00B050"/>
                        </a:solidFill>
                      </a:endParaRPr>
                    </a:p>
                    <a:p>
                      <a:pPr marL="0" marR="0" indent="0" algn="ctr" defTabSz="914400" rtl="0" eaLnBrk="1" fontAlgn="auto" latinLnBrk="0" hangingPunct="1">
                        <a:lnSpc>
                          <a:spcPct val="100000"/>
                        </a:lnSpc>
                        <a:spcBef>
                          <a:spcPts val="0"/>
                        </a:spcBef>
                        <a:spcAft>
                          <a:spcPts val="0"/>
                        </a:spcAft>
                        <a:buClrTx/>
                        <a:buSzTx/>
                        <a:buFontTx/>
                        <a:buNone/>
                        <a:tabLst/>
                        <a:defRPr/>
                      </a:pPr>
                      <a:endParaRPr lang="en-US" dirty="0">
                        <a:solidFill>
                          <a:srgbClr val="00B050"/>
                        </a:solidFill>
                      </a:endParaRPr>
                    </a:p>
                    <a:p>
                      <a:pPr marL="0" marR="0" indent="0" algn="ctr" defTabSz="914400" rtl="0" eaLnBrk="1" fontAlgn="auto" latinLnBrk="0" hangingPunct="1">
                        <a:lnSpc>
                          <a:spcPct val="100000"/>
                        </a:lnSpc>
                        <a:spcBef>
                          <a:spcPts val="0"/>
                        </a:spcBef>
                        <a:spcAft>
                          <a:spcPts val="0"/>
                        </a:spcAft>
                        <a:buClrTx/>
                        <a:buSzTx/>
                        <a:buFontTx/>
                        <a:buNone/>
                        <a:tabLst/>
                        <a:defRPr/>
                      </a:pPr>
                      <a:endParaRPr lang="en-US" dirty="0">
                        <a:solidFill>
                          <a:srgbClr val="00B050"/>
                        </a:solidFill>
                      </a:endParaRPr>
                    </a:p>
                    <a:p>
                      <a:pPr marL="0" marR="0" indent="0" algn="ctr" defTabSz="914400" rtl="0" eaLnBrk="1" fontAlgn="auto" latinLnBrk="0" hangingPunct="1">
                        <a:lnSpc>
                          <a:spcPct val="100000"/>
                        </a:lnSpc>
                        <a:spcBef>
                          <a:spcPts val="0"/>
                        </a:spcBef>
                        <a:spcAft>
                          <a:spcPts val="0"/>
                        </a:spcAft>
                        <a:buClrTx/>
                        <a:buSzTx/>
                        <a:buFontTx/>
                        <a:buNone/>
                        <a:tabLst/>
                        <a:defRPr/>
                      </a:pPr>
                      <a:endParaRPr lang="en-US" dirty="0">
                        <a:solidFill>
                          <a:srgbClr val="00B050"/>
                        </a:solidFill>
                      </a:endParaRPr>
                    </a:p>
                    <a:p>
                      <a:pPr marL="0" marR="0" indent="0" algn="ctr" defTabSz="914400" rtl="0" eaLnBrk="1" fontAlgn="auto" latinLnBrk="0" hangingPunct="1">
                        <a:lnSpc>
                          <a:spcPct val="100000"/>
                        </a:lnSpc>
                        <a:spcBef>
                          <a:spcPts val="0"/>
                        </a:spcBef>
                        <a:spcAft>
                          <a:spcPts val="0"/>
                        </a:spcAft>
                        <a:buClrTx/>
                        <a:buSzTx/>
                        <a:buFontTx/>
                        <a:buNone/>
                        <a:tabLst/>
                        <a:defRPr/>
                      </a:pPr>
                      <a:endParaRPr lang="en-US" dirty="0">
                        <a:solidFill>
                          <a:srgbClr val="00B050"/>
                        </a:solidFill>
                      </a:endParaRPr>
                    </a:p>
                    <a:p>
                      <a:pPr marL="0" marR="0" indent="0" algn="ctr" defTabSz="914400" rtl="0" eaLnBrk="1" fontAlgn="auto" latinLnBrk="0" hangingPunct="1">
                        <a:lnSpc>
                          <a:spcPct val="100000"/>
                        </a:lnSpc>
                        <a:spcBef>
                          <a:spcPts val="0"/>
                        </a:spcBef>
                        <a:spcAft>
                          <a:spcPts val="0"/>
                        </a:spcAft>
                        <a:buClrTx/>
                        <a:buSzTx/>
                        <a:buFontTx/>
                        <a:buNone/>
                        <a:tabLst/>
                        <a:defRPr/>
                      </a:pPr>
                      <a:endParaRPr lang="en-US" dirty="0">
                        <a:solidFill>
                          <a:srgbClr val="00B050"/>
                        </a:solidFill>
                      </a:endParaRPr>
                    </a:p>
                    <a:p>
                      <a:pPr marL="0" marR="0" indent="0" algn="ctr" defTabSz="914400" rtl="0" eaLnBrk="1" fontAlgn="auto" latinLnBrk="0" hangingPunct="1">
                        <a:lnSpc>
                          <a:spcPct val="100000"/>
                        </a:lnSpc>
                        <a:spcBef>
                          <a:spcPts val="0"/>
                        </a:spcBef>
                        <a:spcAft>
                          <a:spcPts val="0"/>
                        </a:spcAft>
                        <a:buClrTx/>
                        <a:buSzTx/>
                        <a:buFontTx/>
                        <a:buNone/>
                        <a:tabLst/>
                        <a:defRPr/>
                      </a:pPr>
                      <a:endParaRPr lang="en-US" dirty="0">
                        <a:solidFill>
                          <a:srgbClr val="00B050"/>
                        </a:solidFill>
                      </a:endParaRPr>
                    </a:p>
                    <a:p>
                      <a:pPr marL="0" marR="0" indent="0" algn="ctr" defTabSz="914400" rtl="0" eaLnBrk="1" fontAlgn="auto" latinLnBrk="0" hangingPunct="1">
                        <a:lnSpc>
                          <a:spcPct val="100000"/>
                        </a:lnSpc>
                        <a:spcBef>
                          <a:spcPts val="0"/>
                        </a:spcBef>
                        <a:spcAft>
                          <a:spcPts val="0"/>
                        </a:spcAft>
                        <a:buClrTx/>
                        <a:buSzTx/>
                        <a:buFontTx/>
                        <a:buNone/>
                        <a:tabLst/>
                        <a:defRPr/>
                      </a:pPr>
                      <a:br>
                        <a:rPr lang="en-US" dirty="0">
                          <a:solidFill>
                            <a:srgbClr val="00B050"/>
                          </a:solidFill>
                        </a:rPr>
                      </a:br>
                      <a:endParaRPr lang="en-US" dirty="0">
                        <a:solidFill>
                          <a:srgbClr val="00B050"/>
                        </a:solidFill>
                      </a:endParaRPr>
                    </a:p>
                  </a:txBody>
                  <a:tcPr/>
                </a:tc>
                <a:tc>
                  <a:txBody>
                    <a:bodyPr/>
                    <a:lstStyle/>
                    <a:p>
                      <a:pPr algn="ctr"/>
                      <a:endParaRPr lang="en-US" dirty="0"/>
                    </a:p>
                  </a:txBody>
                  <a:tcPr/>
                </a:tc>
                <a:extLst>
                  <a:ext uri="{0D108BD9-81ED-4DB2-BD59-A6C34878D82A}">
                    <a16:rowId xmlns:a16="http://schemas.microsoft.com/office/drawing/2014/main" val="3602368291"/>
                  </a:ext>
                </a:extLst>
              </a:tr>
            </a:tbl>
          </a:graphicData>
        </a:graphic>
      </p:graphicFrame>
      <p:sp>
        <p:nvSpPr>
          <p:cNvPr id="5" name="Rectangle 11">
            <a:extLst>
              <a:ext uri="{FF2B5EF4-FFF2-40B4-BE49-F238E27FC236}">
                <a16:creationId xmlns:a16="http://schemas.microsoft.com/office/drawing/2014/main" id="{7839F5CB-AF22-47AC-91A9-4C83B5B0542D}"/>
              </a:ext>
            </a:extLst>
          </p:cNvPr>
          <p:cNvSpPr>
            <a:spLocks noGrp="1" noChangeArrowheads="1"/>
          </p:cNvSpPr>
          <p:nvPr>
            <p:ph type="title"/>
          </p:nvPr>
        </p:nvSpPr>
        <p:spPr>
          <a:xfrm>
            <a:off x="1905000" y="152400"/>
            <a:ext cx="7239000" cy="1143000"/>
          </a:xfrm>
        </p:spPr>
        <p:txBody>
          <a:bodyPr/>
          <a:lstStyle/>
          <a:p>
            <a:pPr eaLnBrk="1" fontAlgn="auto" hangingPunct="1">
              <a:spcAft>
                <a:spcPts val="0"/>
              </a:spcAft>
              <a:defRPr/>
            </a:pPr>
            <a:r>
              <a:rPr lang="en-US" sz="5400" b="1" dirty="0"/>
              <a:t>DISC Emotions</a:t>
            </a:r>
          </a:p>
        </p:txBody>
      </p:sp>
      <p:sp>
        <p:nvSpPr>
          <p:cNvPr id="2" name="TextBox 1">
            <a:extLst>
              <a:ext uri="{FF2B5EF4-FFF2-40B4-BE49-F238E27FC236}">
                <a16:creationId xmlns:a16="http://schemas.microsoft.com/office/drawing/2014/main" id="{32C41E9F-B9CD-49F7-A7E0-3456233388DF}"/>
              </a:ext>
            </a:extLst>
          </p:cNvPr>
          <p:cNvSpPr txBox="1">
            <a:spLocks noChangeArrowheads="1"/>
          </p:cNvSpPr>
          <p:nvPr/>
        </p:nvSpPr>
        <p:spPr bwMode="auto">
          <a:xfrm>
            <a:off x="457200" y="2651125"/>
            <a:ext cx="1981200" cy="3292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spcBef>
                <a:spcPct val="20000"/>
              </a:spcBef>
              <a:buFont typeface="Arial" panose="020B0604020202020204" pitchFamily="34" charset="0"/>
              <a:buChar char="•"/>
              <a:defRPr sz="4400" b="1">
                <a:solidFill>
                  <a:srgbClr val="12357C"/>
                </a:solidFill>
                <a:latin typeface="Arial Narrow" panose="020B0606020202030204" pitchFamily="34" charset="0"/>
                <a:ea typeface="Dotum" panose="020B0600000101010101" pitchFamily="34" charset="-127"/>
                <a:cs typeface="MV Boli" panose="02000500030200090000" pitchFamily="2" charset="0"/>
              </a:defRPr>
            </a:lvl1pPr>
            <a:lvl2pPr marL="742950" indent="-285750">
              <a:spcBef>
                <a:spcPct val="20000"/>
              </a:spcBef>
              <a:buFont typeface="Arial" panose="020B0604020202020204" pitchFamily="34" charset="0"/>
              <a:buChar char="–"/>
              <a:defRPr sz="3200" b="1">
                <a:solidFill>
                  <a:srgbClr val="2B4A81"/>
                </a:solidFill>
                <a:latin typeface="Calibri" panose="020F0502020204030204" pitchFamily="34" charset="0"/>
                <a:ea typeface="Dotum" panose="020B0600000101010101" pitchFamily="34" charset="-127"/>
              </a:defRPr>
            </a:lvl2pPr>
            <a:lvl3pPr marL="1143000" indent="-228600">
              <a:spcBef>
                <a:spcPct val="20000"/>
              </a:spcBef>
              <a:buFont typeface="Arial" panose="020B0604020202020204" pitchFamily="34" charset="0"/>
              <a:buChar char="•"/>
              <a:defRPr sz="2800" b="1">
                <a:solidFill>
                  <a:srgbClr val="2B4A81"/>
                </a:solidFill>
                <a:latin typeface="Calibri" panose="020F0502020204030204" pitchFamily="34" charset="0"/>
                <a:ea typeface="Dotum" panose="020B0600000101010101" pitchFamily="34" charset="-127"/>
              </a:defRPr>
            </a:lvl3pPr>
            <a:lvl4pPr marL="1600200" indent="-228600">
              <a:spcBef>
                <a:spcPct val="20000"/>
              </a:spcBef>
              <a:buFont typeface="Arial" panose="020B0604020202020204" pitchFamily="34" charset="0"/>
              <a:buChar char="–"/>
              <a:defRPr sz="2400" b="1">
                <a:solidFill>
                  <a:srgbClr val="2B4A81"/>
                </a:solidFill>
                <a:latin typeface="Calibri" panose="020F0502020204030204" pitchFamily="34" charset="0"/>
                <a:ea typeface="Dotum" panose="020B0600000101010101" pitchFamily="34" charset="-127"/>
              </a:defRPr>
            </a:lvl4pPr>
            <a:lvl5pPr marL="2057400" indent="-228600">
              <a:spcBef>
                <a:spcPct val="20000"/>
              </a:spcBef>
              <a:buFont typeface="Arial" panose="020B0604020202020204" pitchFamily="34" charset="0"/>
              <a:buChar char="»"/>
              <a:defRPr sz="2400" b="1">
                <a:solidFill>
                  <a:srgbClr val="2B4A81"/>
                </a:solidFill>
                <a:latin typeface="Calibri" panose="020F0502020204030204" pitchFamily="34" charset="0"/>
                <a:ea typeface="Dotum" panose="020B0600000101010101" pitchFamily="34" charset="-127"/>
              </a:defRPr>
            </a:lvl5pPr>
            <a:lvl6pPr marL="2514600" indent="-228600" eaLnBrk="0" fontAlgn="base" hangingPunct="0">
              <a:spcBef>
                <a:spcPct val="20000"/>
              </a:spcBef>
              <a:spcAft>
                <a:spcPct val="0"/>
              </a:spcAft>
              <a:buFont typeface="Arial" panose="020B0604020202020204" pitchFamily="34" charset="0"/>
              <a:buChar char="»"/>
              <a:defRPr sz="2400" b="1">
                <a:solidFill>
                  <a:srgbClr val="2B4A81"/>
                </a:solidFill>
                <a:latin typeface="Calibri" panose="020F0502020204030204" pitchFamily="34" charset="0"/>
                <a:ea typeface="Dotum" panose="020B0600000101010101" pitchFamily="34" charset="-127"/>
              </a:defRPr>
            </a:lvl6pPr>
            <a:lvl7pPr marL="2971800" indent="-228600" eaLnBrk="0" fontAlgn="base" hangingPunct="0">
              <a:spcBef>
                <a:spcPct val="20000"/>
              </a:spcBef>
              <a:spcAft>
                <a:spcPct val="0"/>
              </a:spcAft>
              <a:buFont typeface="Arial" panose="020B0604020202020204" pitchFamily="34" charset="0"/>
              <a:buChar char="»"/>
              <a:defRPr sz="2400" b="1">
                <a:solidFill>
                  <a:srgbClr val="2B4A81"/>
                </a:solidFill>
                <a:latin typeface="Calibri" panose="020F0502020204030204" pitchFamily="34" charset="0"/>
                <a:ea typeface="Dotum" panose="020B0600000101010101" pitchFamily="34" charset="-127"/>
              </a:defRPr>
            </a:lvl7pPr>
            <a:lvl8pPr marL="3429000" indent="-228600" eaLnBrk="0" fontAlgn="base" hangingPunct="0">
              <a:spcBef>
                <a:spcPct val="20000"/>
              </a:spcBef>
              <a:spcAft>
                <a:spcPct val="0"/>
              </a:spcAft>
              <a:buFont typeface="Arial" panose="020B0604020202020204" pitchFamily="34" charset="0"/>
              <a:buChar char="»"/>
              <a:defRPr sz="2400" b="1">
                <a:solidFill>
                  <a:srgbClr val="2B4A81"/>
                </a:solidFill>
                <a:latin typeface="Calibri" panose="020F0502020204030204" pitchFamily="34" charset="0"/>
                <a:ea typeface="Dotum" panose="020B0600000101010101" pitchFamily="34" charset="-127"/>
              </a:defRPr>
            </a:lvl8pPr>
            <a:lvl9pPr marL="3886200" indent="-228600" eaLnBrk="0" fontAlgn="base" hangingPunct="0">
              <a:spcBef>
                <a:spcPct val="20000"/>
              </a:spcBef>
              <a:spcAft>
                <a:spcPct val="0"/>
              </a:spcAft>
              <a:buFont typeface="Arial" panose="020B0604020202020204" pitchFamily="34" charset="0"/>
              <a:buChar char="»"/>
              <a:defRPr sz="2400" b="1">
                <a:solidFill>
                  <a:srgbClr val="2B4A81"/>
                </a:solidFill>
                <a:latin typeface="Calibri" panose="020F0502020204030204" pitchFamily="34" charset="0"/>
                <a:ea typeface="Dotum" panose="020B0600000101010101" pitchFamily="34" charset="-127"/>
              </a:defRPr>
            </a:lvl9p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altLang="en-US" sz="16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MV Boli" panose="02000500030200090000" pitchFamily="2" charset="0"/>
              </a:rPr>
              <a:t>The higher the plotting point, the higher tendency the D will have a short fuse or be more impatient. </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endParaRPr kumimoji="0" lang="en-US" altLang="en-US" sz="16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MV Boli" panose="02000500030200090000" pitchFamily="2"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altLang="en-US" sz="16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MV Boli" panose="02000500030200090000" pitchFamily="2" charset="0"/>
              </a:rPr>
              <a:t>The lower the D, the more the person tends to be patient and slow to anger.</a:t>
            </a:r>
          </a:p>
        </p:txBody>
      </p:sp>
      <p:sp>
        <p:nvSpPr>
          <p:cNvPr id="7" name="TextBox 6">
            <a:extLst>
              <a:ext uri="{FF2B5EF4-FFF2-40B4-BE49-F238E27FC236}">
                <a16:creationId xmlns:a16="http://schemas.microsoft.com/office/drawing/2014/main" id="{66AB0067-2771-4DF3-AC54-82AC6D4D62EB}"/>
              </a:ext>
            </a:extLst>
          </p:cNvPr>
          <p:cNvSpPr txBox="1">
            <a:spLocks noChangeArrowheads="1"/>
          </p:cNvSpPr>
          <p:nvPr/>
        </p:nvSpPr>
        <p:spPr bwMode="auto">
          <a:xfrm>
            <a:off x="2514600" y="2614613"/>
            <a:ext cx="1981200" cy="3786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spcBef>
                <a:spcPct val="20000"/>
              </a:spcBef>
              <a:buFont typeface="Arial" panose="020B0604020202020204" pitchFamily="34" charset="0"/>
              <a:buChar char="•"/>
              <a:defRPr sz="4400" b="1">
                <a:solidFill>
                  <a:srgbClr val="12357C"/>
                </a:solidFill>
                <a:latin typeface="Arial Narrow" panose="020B0606020202030204" pitchFamily="34" charset="0"/>
                <a:ea typeface="Dotum" panose="020B0600000101010101" pitchFamily="34" charset="-127"/>
                <a:cs typeface="MV Boli" panose="02000500030200090000" pitchFamily="2" charset="0"/>
              </a:defRPr>
            </a:lvl1pPr>
            <a:lvl2pPr marL="742950" indent="-285750">
              <a:spcBef>
                <a:spcPct val="20000"/>
              </a:spcBef>
              <a:buFont typeface="Arial" panose="020B0604020202020204" pitchFamily="34" charset="0"/>
              <a:buChar char="–"/>
              <a:defRPr sz="3200" b="1">
                <a:solidFill>
                  <a:srgbClr val="2B4A81"/>
                </a:solidFill>
                <a:latin typeface="Calibri" panose="020F0502020204030204" pitchFamily="34" charset="0"/>
                <a:ea typeface="Dotum" panose="020B0600000101010101" pitchFamily="34" charset="-127"/>
              </a:defRPr>
            </a:lvl2pPr>
            <a:lvl3pPr marL="1143000" indent="-228600">
              <a:spcBef>
                <a:spcPct val="20000"/>
              </a:spcBef>
              <a:buFont typeface="Arial" panose="020B0604020202020204" pitchFamily="34" charset="0"/>
              <a:buChar char="•"/>
              <a:defRPr sz="2800" b="1">
                <a:solidFill>
                  <a:srgbClr val="2B4A81"/>
                </a:solidFill>
                <a:latin typeface="Calibri" panose="020F0502020204030204" pitchFamily="34" charset="0"/>
                <a:ea typeface="Dotum" panose="020B0600000101010101" pitchFamily="34" charset="-127"/>
              </a:defRPr>
            </a:lvl3pPr>
            <a:lvl4pPr marL="1600200" indent="-228600">
              <a:spcBef>
                <a:spcPct val="20000"/>
              </a:spcBef>
              <a:buFont typeface="Arial" panose="020B0604020202020204" pitchFamily="34" charset="0"/>
              <a:buChar char="–"/>
              <a:defRPr sz="2400" b="1">
                <a:solidFill>
                  <a:srgbClr val="2B4A81"/>
                </a:solidFill>
                <a:latin typeface="Calibri" panose="020F0502020204030204" pitchFamily="34" charset="0"/>
                <a:ea typeface="Dotum" panose="020B0600000101010101" pitchFamily="34" charset="-127"/>
              </a:defRPr>
            </a:lvl4pPr>
            <a:lvl5pPr marL="2057400" indent="-228600">
              <a:spcBef>
                <a:spcPct val="20000"/>
              </a:spcBef>
              <a:buFont typeface="Arial" panose="020B0604020202020204" pitchFamily="34" charset="0"/>
              <a:buChar char="»"/>
              <a:defRPr sz="2400" b="1">
                <a:solidFill>
                  <a:srgbClr val="2B4A81"/>
                </a:solidFill>
                <a:latin typeface="Calibri" panose="020F0502020204030204" pitchFamily="34" charset="0"/>
                <a:ea typeface="Dotum" panose="020B0600000101010101" pitchFamily="34" charset="-127"/>
              </a:defRPr>
            </a:lvl5pPr>
            <a:lvl6pPr marL="2514600" indent="-228600" eaLnBrk="0" fontAlgn="base" hangingPunct="0">
              <a:spcBef>
                <a:spcPct val="20000"/>
              </a:spcBef>
              <a:spcAft>
                <a:spcPct val="0"/>
              </a:spcAft>
              <a:buFont typeface="Arial" panose="020B0604020202020204" pitchFamily="34" charset="0"/>
              <a:buChar char="»"/>
              <a:defRPr sz="2400" b="1">
                <a:solidFill>
                  <a:srgbClr val="2B4A81"/>
                </a:solidFill>
                <a:latin typeface="Calibri" panose="020F0502020204030204" pitchFamily="34" charset="0"/>
                <a:ea typeface="Dotum" panose="020B0600000101010101" pitchFamily="34" charset="-127"/>
              </a:defRPr>
            </a:lvl6pPr>
            <a:lvl7pPr marL="2971800" indent="-228600" eaLnBrk="0" fontAlgn="base" hangingPunct="0">
              <a:spcBef>
                <a:spcPct val="20000"/>
              </a:spcBef>
              <a:spcAft>
                <a:spcPct val="0"/>
              </a:spcAft>
              <a:buFont typeface="Arial" panose="020B0604020202020204" pitchFamily="34" charset="0"/>
              <a:buChar char="»"/>
              <a:defRPr sz="2400" b="1">
                <a:solidFill>
                  <a:srgbClr val="2B4A81"/>
                </a:solidFill>
                <a:latin typeface="Calibri" panose="020F0502020204030204" pitchFamily="34" charset="0"/>
                <a:ea typeface="Dotum" panose="020B0600000101010101" pitchFamily="34" charset="-127"/>
              </a:defRPr>
            </a:lvl7pPr>
            <a:lvl8pPr marL="3429000" indent="-228600" eaLnBrk="0" fontAlgn="base" hangingPunct="0">
              <a:spcBef>
                <a:spcPct val="20000"/>
              </a:spcBef>
              <a:spcAft>
                <a:spcPct val="0"/>
              </a:spcAft>
              <a:buFont typeface="Arial" panose="020B0604020202020204" pitchFamily="34" charset="0"/>
              <a:buChar char="»"/>
              <a:defRPr sz="2400" b="1">
                <a:solidFill>
                  <a:srgbClr val="2B4A81"/>
                </a:solidFill>
                <a:latin typeface="Calibri" panose="020F0502020204030204" pitchFamily="34" charset="0"/>
                <a:ea typeface="Dotum" panose="020B0600000101010101" pitchFamily="34" charset="-127"/>
              </a:defRPr>
            </a:lvl8pPr>
            <a:lvl9pPr marL="3886200" indent="-228600" eaLnBrk="0" fontAlgn="base" hangingPunct="0">
              <a:spcBef>
                <a:spcPct val="20000"/>
              </a:spcBef>
              <a:spcAft>
                <a:spcPct val="0"/>
              </a:spcAft>
              <a:buFont typeface="Arial" panose="020B0604020202020204" pitchFamily="34" charset="0"/>
              <a:buChar char="»"/>
              <a:defRPr sz="2400" b="1">
                <a:solidFill>
                  <a:srgbClr val="2B4A81"/>
                </a:solidFill>
                <a:latin typeface="Calibri" panose="020F0502020204030204" pitchFamily="34" charset="0"/>
                <a:ea typeface="Dotum" panose="020B0600000101010101" pitchFamily="34" charset="-127"/>
              </a:defRPr>
            </a:lvl9p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altLang="en-US" sz="16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MV Boli" panose="02000500030200090000" pitchFamily="2" charset="0"/>
              </a:rPr>
              <a:t>The higher the plotting point, the more the I person will look on the bright side and exhibit a high trust level. </a:t>
            </a:r>
            <a:br>
              <a:rPr kumimoji="0" lang="en-US" altLang="en-US" sz="16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MV Boli" panose="02000500030200090000" pitchFamily="2" charset="0"/>
              </a:rPr>
            </a:br>
            <a:endParaRPr kumimoji="0" lang="en-US" altLang="en-US" sz="16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MV Boli" panose="02000500030200090000" pitchFamily="2"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altLang="en-US" sz="16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MV Boli" panose="02000500030200090000" pitchFamily="2" charset="0"/>
              </a:rPr>
              <a:t>The lower the I, the more the person tends to be pessimistic and exhibit a low level of trust.   </a:t>
            </a:r>
          </a:p>
        </p:txBody>
      </p:sp>
      <p:sp>
        <p:nvSpPr>
          <p:cNvPr id="8" name="TextBox 7">
            <a:extLst>
              <a:ext uri="{FF2B5EF4-FFF2-40B4-BE49-F238E27FC236}">
                <a16:creationId xmlns:a16="http://schemas.microsoft.com/office/drawing/2014/main" id="{A11A260C-C383-4F7F-A813-4917D47F3E69}"/>
              </a:ext>
            </a:extLst>
          </p:cNvPr>
          <p:cNvSpPr txBox="1">
            <a:spLocks noChangeArrowheads="1"/>
          </p:cNvSpPr>
          <p:nvPr/>
        </p:nvSpPr>
        <p:spPr bwMode="auto">
          <a:xfrm>
            <a:off x="4495800" y="2632075"/>
            <a:ext cx="1981200" cy="3540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spcBef>
                <a:spcPct val="20000"/>
              </a:spcBef>
              <a:buFont typeface="Arial" panose="020B0604020202020204" pitchFamily="34" charset="0"/>
              <a:buChar char="•"/>
              <a:defRPr sz="4400" b="1">
                <a:solidFill>
                  <a:srgbClr val="12357C"/>
                </a:solidFill>
                <a:latin typeface="Arial Narrow" panose="020B0606020202030204" pitchFamily="34" charset="0"/>
                <a:ea typeface="Dotum" panose="020B0600000101010101" pitchFamily="34" charset="-127"/>
                <a:cs typeface="MV Boli" panose="02000500030200090000" pitchFamily="2" charset="0"/>
              </a:defRPr>
            </a:lvl1pPr>
            <a:lvl2pPr marL="742950" indent="-285750">
              <a:spcBef>
                <a:spcPct val="20000"/>
              </a:spcBef>
              <a:buFont typeface="Arial" panose="020B0604020202020204" pitchFamily="34" charset="0"/>
              <a:buChar char="–"/>
              <a:defRPr sz="3200" b="1">
                <a:solidFill>
                  <a:srgbClr val="2B4A81"/>
                </a:solidFill>
                <a:latin typeface="Calibri" panose="020F0502020204030204" pitchFamily="34" charset="0"/>
                <a:ea typeface="Dotum" panose="020B0600000101010101" pitchFamily="34" charset="-127"/>
              </a:defRPr>
            </a:lvl2pPr>
            <a:lvl3pPr marL="1143000" indent="-228600">
              <a:spcBef>
                <a:spcPct val="20000"/>
              </a:spcBef>
              <a:buFont typeface="Arial" panose="020B0604020202020204" pitchFamily="34" charset="0"/>
              <a:buChar char="•"/>
              <a:defRPr sz="2800" b="1">
                <a:solidFill>
                  <a:srgbClr val="2B4A81"/>
                </a:solidFill>
                <a:latin typeface="Calibri" panose="020F0502020204030204" pitchFamily="34" charset="0"/>
                <a:ea typeface="Dotum" panose="020B0600000101010101" pitchFamily="34" charset="-127"/>
              </a:defRPr>
            </a:lvl3pPr>
            <a:lvl4pPr marL="1600200" indent="-228600">
              <a:spcBef>
                <a:spcPct val="20000"/>
              </a:spcBef>
              <a:buFont typeface="Arial" panose="020B0604020202020204" pitchFamily="34" charset="0"/>
              <a:buChar char="–"/>
              <a:defRPr sz="2400" b="1">
                <a:solidFill>
                  <a:srgbClr val="2B4A81"/>
                </a:solidFill>
                <a:latin typeface="Calibri" panose="020F0502020204030204" pitchFamily="34" charset="0"/>
                <a:ea typeface="Dotum" panose="020B0600000101010101" pitchFamily="34" charset="-127"/>
              </a:defRPr>
            </a:lvl4pPr>
            <a:lvl5pPr marL="2057400" indent="-228600">
              <a:spcBef>
                <a:spcPct val="20000"/>
              </a:spcBef>
              <a:buFont typeface="Arial" panose="020B0604020202020204" pitchFamily="34" charset="0"/>
              <a:buChar char="»"/>
              <a:defRPr sz="2400" b="1">
                <a:solidFill>
                  <a:srgbClr val="2B4A81"/>
                </a:solidFill>
                <a:latin typeface="Calibri" panose="020F0502020204030204" pitchFamily="34" charset="0"/>
                <a:ea typeface="Dotum" panose="020B0600000101010101" pitchFamily="34" charset="-127"/>
              </a:defRPr>
            </a:lvl5pPr>
            <a:lvl6pPr marL="2514600" indent="-228600" eaLnBrk="0" fontAlgn="base" hangingPunct="0">
              <a:spcBef>
                <a:spcPct val="20000"/>
              </a:spcBef>
              <a:spcAft>
                <a:spcPct val="0"/>
              </a:spcAft>
              <a:buFont typeface="Arial" panose="020B0604020202020204" pitchFamily="34" charset="0"/>
              <a:buChar char="»"/>
              <a:defRPr sz="2400" b="1">
                <a:solidFill>
                  <a:srgbClr val="2B4A81"/>
                </a:solidFill>
                <a:latin typeface="Calibri" panose="020F0502020204030204" pitchFamily="34" charset="0"/>
                <a:ea typeface="Dotum" panose="020B0600000101010101" pitchFamily="34" charset="-127"/>
              </a:defRPr>
            </a:lvl6pPr>
            <a:lvl7pPr marL="2971800" indent="-228600" eaLnBrk="0" fontAlgn="base" hangingPunct="0">
              <a:spcBef>
                <a:spcPct val="20000"/>
              </a:spcBef>
              <a:spcAft>
                <a:spcPct val="0"/>
              </a:spcAft>
              <a:buFont typeface="Arial" panose="020B0604020202020204" pitchFamily="34" charset="0"/>
              <a:buChar char="»"/>
              <a:defRPr sz="2400" b="1">
                <a:solidFill>
                  <a:srgbClr val="2B4A81"/>
                </a:solidFill>
                <a:latin typeface="Calibri" panose="020F0502020204030204" pitchFamily="34" charset="0"/>
                <a:ea typeface="Dotum" panose="020B0600000101010101" pitchFamily="34" charset="-127"/>
              </a:defRPr>
            </a:lvl7pPr>
            <a:lvl8pPr marL="3429000" indent="-228600" eaLnBrk="0" fontAlgn="base" hangingPunct="0">
              <a:spcBef>
                <a:spcPct val="20000"/>
              </a:spcBef>
              <a:spcAft>
                <a:spcPct val="0"/>
              </a:spcAft>
              <a:buFont typeface="Arial" panose="020B0604020202020204" pitchFamily="34" charset="0"/>
              <a:buChar char="»"/>
              <a:defRPr sz="2400" b="1">
                <a:solidFill>
                  <a:srgbClr val="2B4A81"/>
                </a:solidFill>
                <a:latin typeface="Calibri" panose="020F0502020204030204" pitchFamily="34" charset="0"/>
                <a:ea typeface="Dotum" panose="020B0600000101010101" pitchFamily="34" charset="-127"/>
              </a:defRPr>
            </a:lvl8pPr>
            <a:lvl9pPr marL="3886200" indent="-228600" eaLnBrk="0" fontAlgn="base" hangingPunct="0">
              <a:spcBef>
                <a:spcPct val="20000"/>
              </a:spcBef>
              <a:spcAft>
                <a:spcPct val="0"/>
              </a:spcAft>
              <a:buFont typeface="Arial" panose="020B0604020202020204" pitchFamily="34" charset="0"/>
              <a:buChar char="»"/>
              <a:defRPr sz="2400" b="1">
                <a:solidFill>
                  <a:srgbClr val="2B4A81"/>
                </a:solidFill>
                <a:latin typeface="Calibri" panose="020F0502020204030204" pitchFamily="34" charset="0"/>
                <a:ea typeface="Dotum" panose="020B0600000101010101" pitchFamily="34" charset="-127"/>
              </a:defRPr>
            </a:lvl9p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altLang="en-US" sz="16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MV Boli" panose="02000500030200090000" pitchFamily="2" charset="0"/>
              </a:rPr>
              <a:t>The higher the plotting point, the more the S will avoid showing true emotions*. They appear “fine” and seem patient.</a:t>
            </a:r>
            <a:br>
              <a:rPr kumimoji="0" lang="en-US" altLang="en-US" sz="16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MV Boli" panose="02000500030200090000" pitchFamily="2" charset="0"/>
              </a:rPr>
            </a:br>
            <a:endParaRPr kumimoji="0" lang="en-US" altLang="en-US" sz="16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MV Boli" panose="02000500030200090000" pitchFamily="2"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altLang="en-US" sz="16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MV Boli" panose="02000500030200090000" pitchFamily="2" charset="0"/>
              </a:rPr>
              <a:t>The lower the S, the more people hear and see emotions.</a:t>
            </a:r>
          </a:p>
        </p:txBody>
      </p:sp>
      <p:sp>
        <p:nvSpPr>
          <p:cNvPr id="9" name="TextBox 8">
            <a:extLst>
              <a:ext uri="{FF2B5EF4-FFF2-40B4-BE49-F238E27FC236}">
                <a16:creationId xmlns:a16="http://schemas.microsoft.com/office/drawing/2014/main" id="{3FA9CF36-89BA-4CD7-ADF9-040136A9279D}"/>
              </a:ext>
            </a:extLst>
          </p:cNvPr>
          <p:cNvSpPr txBox="1">
            <a:spLocks noChangeArrowheads="1"/>
          </p:cNvSpPr>
          <p:nvPr/>
        </p:nvSpPr>
        <p:spPr bwMode="auto">
          <a:xfrm>
            <a:off x="4572000" y="6135688"/>
            <a:ext cx="198120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4400" b="1">
                <a:solidFill>
                  <a:srgbClr val="12357C"/>
                </a:solidFill>
                <a:latin typeface="Arial Narrow" panose="020B0606020202030204" pitchFamily="34" charset="0"/>
                <a:ea typeface="Dotum" panose="020B0600000101010101" pitchFamily="34" charset="-127"/>
                <a:cs typeface="MV Boli" panose="02000500030200090000" pitchFamily="2" charset="0"/>
              </a:defRPr>
            </a:lvl1pPr>
            <a:lvl2pPr marL="742950" indent="-285750">
              <a:spcBef>
                <a:spcPct val="20000"/>
              </a:spcBef>
              <a:buFont typeface="Arial" panose="020B0604020202020204" pitchFamily="34" charset="0"/>
              <a:buChar char="–"/>
              <a:defRPr sz="3200" b="1">
                <a:solidFill>
                  <a:srgbClr val="2B4A81"/>
                </a:solidFill>
                <a:latin typeface="Calibri" panose="020F0502020204030204" pitchFamily="34" charset="0"/>
                <a:ea typeface="Dotum" panose="020B0600000101010101" pitchFamily="34" charset="-127"/>
              </a:defRPr>
            </a:lvl2pPr>
            <a:lvl3pPr marL="1143000" indent="-228600">
              <a:spcBef>
                <a:spcPct val="20000"/>
              </a:spcBef>
              <a:buFont typeface="Arial" panose="020B0604020202020204" pitchFamily="34" charset="0"/>
              <a:buChar char="•"/>
              <a:defRPr sz="2800" b="1">
                <a:solidFill>
                  <a:srgbClr val="2B4A81"/>
                </a:solidFill>
                <a:latin typeface="Calibri" panose="020F0502020204030204" pitchFamily="34" charset="0"/>
                <a:ea typeface="Dotum" panose="020B0600000101010101" pitchFamily="34" charset="-127"/>
              </a:defRPr>
            </a:lvl3pPr>
            <a:lvl4pPr marL="1600200" indent="-228600">
              <a:spcBef>
                <a:spcPct val="20000"/>
              </a:spcBef>
              <a:buFont typeface="Arial" panose="020B0604020202020204" pitchFamily="34" charset="0"/>
              <a:buChar char="–"/>
              <a:defRPr sz="2400" b="1">
                <a:solidFill>
                  <a:srgbClr val="2B4A81"/>
                </a:solidFill>
                <a:latin typeface="Calibri" panose="020F0502020204030204" pitchFamily="34" charset="0"/>
                <a:ea typeface="Dotum" panose="020B0600000101010101" pitchFamily="34" charset="-127"/>
              </a:defRPr>
            </a:lvl4pPr>
            <a:lvl5pPr marL="2057400" indent="-228600">
              <a:spcBef>
                <a:spcPct val="20000"/>
              </a:spcBef>
              <a:buFont typeface="Arial" panose="020B0604020202020204" pitchFamily="34" charset="0"/>
              <a:buChar char="»"/>
              <a:defRPr sz="2400" b="1">
                <a:solidFill>
                  <a:srgbClr val="2B4A81"/>
                </a:solidFill>
                <a:latin typeface="Calibri" panose="020F0502020204030204" pitchFamily="34" charset="0"/>
                <a:ea typeface="Dotum" panose="020B0600000101010101" pitchFamily="34" charset="-127"/>
              </a:defRPr>
            </a:lvl5pPr>
            <a:lvl6pPr marL="2514600" indent="-228600" eaLnBrk="0" fontAlgn="base" hangingPunct="0">
              <a:spcBef>
                <a:spcPct val="20000"/>
              </a:spcBef>
              <a:spcAft>
                <a:spcPct val="0"/>
              </a:spcAft>
              <a:buFont typeface="Arial" panose="020B0604020202020204" pitchFamily="34" charset="0"/>
              <a:buChar char="»"/>
              <a:defRPr sz="2400" b="1">
                <a:solidFill>
                  <a:srgbClr val="2B4A81"/>
                </a:solidFill>
                <a:latin typeface="Calibri" panose="020F0502020204030204" pitchFamily="34" charset="0"/>
                <a:ea typeface="Dotum" panose="020B0600000101010101" pitchFamily="34" charset="-127"/>
              </a:defRPr>
            </a:lvl6pPr>
            <a:lvl7pPr marL="2971800" indent="-228600" eaLnBrk="0" fontAlgn="base" hangingPunct="0">
              <a:spcBef>
                <a:spcPct val="20000"/>
              </a:spcBef>
              <a:spcAft>
                <a:spcPct val="0"/>
              </a:spcAft>
              <a:buFont typeface="Arial" panose="020B0604020202020204" pitchFamily="34" charset="0"/>
              <a:buChar char="»"/>
              <a:defRPr sz="2400" b="1">
                <a:solidFill>
                  <a:srgbClr val="2B4A81"/>
                </a:solidFill>
                <a:latin typeface="Calibri" panose="020F0502020204030204" pitchFamily="34" charset="0"/>
                <a:ea typeface="Dotum" panose="020B0600000101010101" pitchFamily="34" charset="-127"/>
              </a:defRPr>
            </a:lvl7pPr>
            <a:lvl8pPr marL="3429000" indent="-228600" eaLnBrk="0" fontAlgn="base" hangingPunct="0">
              <a:spcBef>
                <a:spcPct val="20000"/>
              </a:spcBef>
              <a:spcAft>
                <a:spcPct val="0"/>
              </a:spcAft>
              <a:buFont typeface="Arial" panose="020B0604020202020204" pitchFamily="34" charset="0"/>
              <a:buChar char="»"/>
              <a:defRPr sz="2400" b="1">
                <a:solidFill>
                  <a:srgbClr val="2B4A81"/>
                </a:solidFill>
                <a:latin typeface="Calibri" panose="020F0502020204030204" pitchFamily="34" charset="0"/>
                <a:ea typeface="Dotum" panose="020B0600000101010101" pitchFamily="34" charset="-127"/>
              </a:defRPr>
            </a:lvl8pPr>
            <a:lvl9pPr marL="3886200" indent="-228600" eaLnBrk="0" fontAlgn="base" hangingPunct="0">
              <a:spcBef>
                <a:spcPct val="20000"/>
              </a:spcBef>
              <a:spcAft>
                <a:spcPct val="0"/>
              </a:spcAft>
              <a:buFont typeface="Arial" panose="020B0604020202020204" pitchFamily="34" charset="0"/>
              <a:buChar char="»"/>
              <a:defRPr sz="2400" b="1">
                <a:solidFill>
                  <a:srgbClr val="2B4A81"/>
                </a:solidFill>
                <a:latin typeface="Calibri" panose="020F0502020204030204" pitchFamily="34" charset="0"/>
                <a:ea typeface="Dotum" panose="020B0600000101010101" pitchFamily="34" charset="-127"/>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200" b="0" i="0" u="none" strike="noStrike" kern="1200" cap="none" spc="0" normalizeH="0" baseline="0" noProof="0">
                <a:ln>
                  <a:noFill/>
                </a:ln>
                <a:solidFill>
                  <a:srgbClr val="00B050"/>
                </a:solidFill>
                <a:effectLst/>
                <a:uLnTx/>
                <a:uFillTx/>
                <a:latin typeface="Arial" panose="020B0604020202020204" pitchFamily="34" charset="0"/>
                <a:ea typeface="MS PGothic" panose="020B0600070205080204" pitchFamily="34" charset="-128"/>
                <a:cs typeface="MV Boli" panose="02000500030200090000" pitchFamily="2" charset="0"/>
              </a:rPr>
              <a:t>*The high S appears open, but true emotions are concealed.</a:t>
            </a:r>
          </a:p>
        </p:txBody>
      </p:sp>
      <p:sp>
        <p:nvSpPr>
          <p:cNvPr id="10" name="TextBox 9">
            <a:extLst>
              <a:ext uri="{FF2B5EF4-FFF2-40B4-BE49-F238E27FC236}">
                <a16:creationId xmlns:a16="http://schemas.microsoft.com/office/drawing/2014/main" id="{D42C01D7-80E7-4255-B380-2E4CA0ACEFC2}"/>
              </a:ext>
            </a:extLst>
          </p:cNvPr>
          <p:cNvSpPr txBox="1">
            <a:spLocks noChangeArrowheads="1"/>
          </p:cNvSpPr>
          <p:nvPr/>
        </p:nvSpPr>
        <p:spPr bwMode="auto">
          <a:xfrm>
            <a:off x="6567488" y="2590800"/>
            <a:ext cx="2063750" cy="403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spcBef>
                <a:spcPct val="20000"/>
              </a:spcBef>
              <a:buFont typeface="Arial" panose="020B0604020202020204" pitchFamily="34" charset="0"/>
              <a:buChar char="•"/>
              <a:defRPr sz="4400" b="1">
                <a:solidFill>
                  <a:srgbClr val="12357C"/>
                </a:solidFill>
                <a:latin typeface="Arial Narrow" panose="020B0606020202030204" pitchFamily="34" charset="0"/>
                <a:ea typeface="Dotum" panose="020B0600000101010101" pitchFamily="34" charset="-127"/>
                <a:cs typeface="MV Boli" panose="02000500030200090000" pitchFamily="2" charset="0"/>
              </a:defRPr>
            </a:lvl1pPr>
            <a:lvl2pPr marL="742950" indent="-285750">
              <a:spcBef>
                <a:spcPct val="20000"/>
              </a:spcBef>
              <a:buFont typeface="Arial" panose="020B0604020202020204" pitchFamily="34" charset="0"/>
              <a:buChar char="–"/>
              <a:defRPr sz="3200" b="1">
                <a:solidFill>
                  <a:srgbClr val="2B4A81"/>
                </a:solidFill>
                <a:latin typeface="Calibri" panose="020F0502020204030204" pitchFamily="34" charset="0"/>
                <a:ea typeface="Dotum" panose="020B0600000101010101" pitchFamily="34" charset="-127"/>
              </a:defRPr>
            </a:lvl2pPr>
            <a:lvl3pPr marL="1143000" indent="-228600">
              <a:spcBef>
                <a:spcPct val="20000"/>
              </a:spcBef>
              <a:buFont typeface="Arial" panose="020B0604020202020204" pitchFamily="34" charset="0"/>
              <a:buChar char="•"/>
              <a:defRPr sz="2800" b="1">
                <a:solidFill>
                  <a:srgbClr val="2B4A81"/>
                </a:solidFill>
                <a:latin typeface="Calibri" panose="020F0502020204030204" pitchFamily="34" charset="0"/>
                <a:ea typeface="Dotum" panose="020B0600000101010101" pitchFamily="34" charset="-127"/>
              </a:defRPr>
            </a:lvl3pPr>
            <a:lvl4pPr marL="1600200" indent="-228600">
              <a:spcBef>
                <a:spcPct val="20000"/>
              </a:spcBef>
              <a:buFont typeface="Arial" panose="020B0604020202020204" pitchFamily="34" charset="0"/>
              <a:buChar char="–"/>
              <a:defRPr sz="2400" b="1">
                <a:solidFill>
                  <a:srgbClr val="2B4A81"/>
                </a:solidFill>
                <a:latin typeface="Calibri" panose="020F0502020204030204" pitchFamily="34" charset="0"/>
                <a:ea typeface="Dotum" panose="020B0600000101010101" pitchFamily="34" charset="-127"/>
              </a:defRPr>
            </a:lvl4pPr>
            <a:lvl5pPr marL="2057400" indent="-228600">
              <a:spcBef>
                <a:spcPct val="20000"/>
              </a:spcBef>
              <a:buFont typeface="Arial" panose="020B0604020202020204" pitchFamily="34" charset="0"/>
              <a:buChar char="»"/>
              <a:defRPr sz="2400" b="1">
                <a:solidFill>
                  <a:srgbClr val="2B4A81"/>
                </a:solidFill>
                <a:latin typeface="Calibri" panose="020F0502020204030204" pitchFamily="34" charset="0"/>
                <a:ea typeface="Dotum" panose="020B0600000101010101" pitchFamily="34" charset="-127"/>
              </a:defRPr>
            </a:lvl5pPr>
            <a:lvl6pPr marL="2514600" indent="-228600" eaLnBrk="0" fontAlgn="base" hangingPunct="0">
              <a:spcBef>
                <a:spcPct val="20000"/>
              </a:spcBef>
              <a:spcAft>
                <a:spcPct val="0"/>
              </a:spcAft>
              <a:buFont typeface="Arial" panose="020B0604020202020204" pitchFamily="34" charset="0"/>
              <a:buChar char="»"/>
              <a:defRPr sz="2400" b="1">
                <a:solidFill>
                  <a:srgbClr val="2B4A81"/>
                </a:solidFill>
                <a:latin typeface="Calibri" panose="020F0502020204030204" pitchFamily="34" charset="0"/>
                <a:ea typeface="Dotum" panose="020B0600000101010101" pitchFamily="34" charset="-127"/>
              </a:defRPr>
            </a:lvl6pPr>
            <a:lvl7pPr marL="2971800" indent="-228600" eaLnBrk="0" fontAlgn="base" hangingPunct="0">
              <a:spcBef>
                <a:spcPct val="20000"/>
              </a:spcBef>
              <a:spcAft>
                <a:spcPct val="0"/>
              </a:spcAft>
              <a:buFont typeface="Arial" panose="020B0604020202020204" pitchFamily="34" charset="0"/>
              <a:buChar char="»"/>
              <a:defRPr sz="2400" b="1">
                <a:solidFill>
                  <a:srgbClr val="2B4A81"/>
                </a:solidFill>
                <a:latin typeface="Calibri" panose="020F0502020204030204" pitchFamily="34" charset="0"/>
                <a:ea typeface="Dotum" panose="020B0600000101010101" pitchFamily="34" charset="-127"/>
              </a:defRPr>
            </a:lvl7pPr>
            <a:lvl8pPr marL="3429000" indent="-228600" eaLnBrk="0" fontAlgn="base" hangingPunct="0">
              <a:spcBef>
                <a:spcPct val="20000"/>
              </a:spcBef>
              <a:spcAft>
                <a:spcPct val="0"/>
              </a:spcAft>
              <a:buFont typeface="Arial" panose="020B0604020202020204" pitchFamily="34" charset="0"/>
              <a:buChar char="»"/>
              <a:defRPr sz="2400" b="1">
                <a:solidFill>
                  <a:srgbClr val="2B4A81"/>
                </a:solidFill>
                <a:latin typeface="Calibri" panose="020F0502020204030204" pitchFamily="34" charset="0"/>
                <a:ea typeface="Dotum" panose="020B0600000101010101" pitchFamily="34" charset="-127"/>
              </a:defRPr>
            </a:lvl8pPr>
            <a:lvl9pPr marL="3886200" indent="-228600" eaLnBrk="0" fontAlgn="base" hangingPunct="0">
              <a:spcBef>
                <a:spcPct val="20000"/>
              </a:spcBef>
              <a:spcAft>
                <a:spcPct val="0"/>
              </a:spcAft>
              <a:buFont typeface="Arial" panose="020B0604020202020204" pitchFamily="34" charset="0"/>
              <a:buChar char="»"/>
              <a:defRPr sz="2400" b="1">
                <a:solidFill>
                  <a:srgbClr val="2B4A81"/>
                </a:solidFill>
                <a:latin typeface="Calibri" panose="020F0502020204030204" pitchFamily="34" charset="0"/>
                <a:ea typeface="Dotum" panose="020B0600000101010101" pitchFamily="34" charset="-127"/>
              </a:defRPr>
            </a:lvl9p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altLang="en-US" sz="16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MV Boli" panose="02000500030200090000" pitchFamily="2" charset="0"/>
              </a:rPr>
              <a:t>The higher the plotting point, the more the C will follow rules and need data and facts, proving the need to do things right and avoid being wrong. </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endParaRPr kumimoji="0" lang="en-US" altLang="en-US" sz="16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MV Boli" panose="02000500030200090000" pitchFamily="2"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altLang="en-US" sz="16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MV Boli" panose="02000500030200090000" pitchFamily="2" charset="0"/>
              </a:rPr>
              <a:t>The lower the C, the more likely the person is to take risks. Rules are merely guidelines.</a:t>
            </a:r>
          </a:p>
        </p:txBody>
      </p:sp>
    </p:spTree>
    <p:extLst>
      <p:ext uri="{BB962C8B-B14F-4D97-AF65-F5344CB8AC3E}">
        <p14:creationId xmlns:p14="http://schemas.microsoft.com/office/powerpoint/2010/main" val="87657761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53" presetClass="entr" presetSubtype="16"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p:cTn id="19" dur="500" fill="hold"/>
                                        <p:tgtEl>
                                          <p:spTgt spid="9"/>
                                        </p:tgtEl>
                                        <p:attrNameLst>
                                          <p:attrName>ppt_w</p:attrName>
                                        </p:attrNameLst>
                                      </p:cBhvr>
                                      <p:tavLst>
                                        <p:tav tm="0">
                                          <p:val>
                                            <p:fltVal val="0"/>
                                          </p:val>
                                        </p:tav>
                                        <p:tav tm="100000">
                                          <p:val>
                                            <p:strVal val="#ppt_w"/>
                                          </p:val>
                                        </p:tav>
                                      </p:tavLst>
                                    </p:anim>
                                    <p:anim calcmode="lin" valueType="num">
                                      <p:cBhvr>
                                        <p:cTn id="20" dur="500" fill="hold"/>
                                        <p:tgtEl>
                                          <p:spTgt spid="9"/>
                                        </p:tgtEl>
                                        <p:attrNameLst>
                                          <p:attrName>ppt_h</p:attrName>
                                        </p:attrNameLst>
                                      </p:cBhvr>
                                      <p:tavLst>
                                        <p:tav tm="0">
                                          <p:val>
                                            <p:fltVal val="0"/>
                                          </p:val>
                                        </p:tav>
                                        <p:tav tm="100000">
                                          <p:val>
                                            <p:strVal val="#ppt_h"/>
                                          </p:val>
                                        </p:tav>
                                      </p:tavLst>
                                    </p:anim>
                                    <p:animEffect transition="in" filter="fade">
                                      <p:cBhvr>
                                        <p:cTn id="21" dur="500"/>
                                        <p:tgtEl>
                                          <p:spTgt spid="9"/>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P spid="9" grpId="0"/>
      <p:bldP spid="1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9" name="Rectangle 2">
            <a:extLst>
              <a:ext uri="{FF2B5EF4-FFF2-40B4-BE49-F238E27FC236}">
                <a16:creationId xmlns:a16="http://schemas.microsoft.com/office/drawing/2014/main" id="{1B4B1ED7-C601-4173-8BC6-BD82C3C01B76}"/>
              </a:ext>
            </a:extLst>
          </p:cNvPr>
          <p:cNvSpPr>
            <a:spLocks noGrp="1" noChangeArrowheads="1"/>
          </p:cNvSpPr>
          <p:nvPr>
            <p:ph type="title"/>
          </p:nvPr>
        </p:nvSpPr>
        <p:spPr>
          <a:xfrm>
            <a:off x="1828800" y="247650"/>
            <a:ext cx="7315200" cy="1143000"/>
          </a:xfrm>
        </p:spPr>
        <p:txBody>
          <a:bodyPr/>
          <a:lstStyle/>
          <a:p>
            <a:pPr eaLnBrk="1" hangingPunct="1">
              <a:defRPr/>
            </a:pPr>
            <a:r>
              <a:rPr lang="en-US" sz="6000" b="1" dirty="0">
                <a:latin typeface="Franklin Gothic Demi Cond" pitchFamily="34" charset="0"/>
              </a:rPr>
              <a:t>Adaptability</a:t>
            </a:r>
          </a:p>
        </p:txBody>
      </p:sp>
      <p:sp>
        <p:nvSpPr>
          <p:cNvPr id="30723" name="Rectangle 3">
            <a:extLst>
              <a:ext uri="{FF2B5EF4-FFF2-40B4-BE49-F238E27FC236}">
                <a16:creationId xmlns:a16="http://schemas.microsoft.com/office/drawing/2014/main" id="{BDF5951E-20D4-4639-981F-56050F8970FE}"/>
              </a:ext>
            </a:extLst>
          </p:cNvPr>
          <p:cNvSpPr>
            <a:spLocks noGrp="1" noChangeArrowheads="1"/>
          </p:cNvSpPr>
          <p:nvPr>
            <p:ph idx="1"/>
          </p:nvPr>
        </p:nvSpPr>
        <p:spPr/>
        <p:txBody>
          <a:bodyPr/>
          <a:lstStyle/>
          <a:p>
            <a:pPr marL="0" indent="0" eaLnBrk="1" hangingPunct="1">
              <a:buFontTx/>
              <a:buNone/>
              <a:defRPr/>
            </a:pPr>
            <a:r>
              <a:rPr altLang="en-US" sz="3600">
                <a:cs typeface="MV Boli" panose="02000500030200090000" pitchFamily="2" charset="0"/>
              </a:rPr>
              <a:t>Highly adaptable people determine what types of behavior are most appropriate in specific situations. </a:t>
            </a:r>
          </a:p>
          <a:p>
            <a:pPr marL="0" indent="0">
              <a:buFont typeface="Arial" panose="020B0604020202020204" pitchFamily="34" charset="0"/>
              <a:buNone/>
              <a:defRPr/>
            </a:pPr>
            <a:endParaRPr sz="3000" i="1"/>
          </a:p>
          <a:p>
            <a:pPr>
              <a:defRPr/>
            </a:pPr>
            <a:r>
              <a:rPr sz="2800"/>
              <a:t>Adaptability is important to </a:t>
            </a:r>
            <a:r>
              <a:rPr sz="2800" i="1"/>
              <a:t>all</a:t>
            </a:r>
            <a:r>
              <a:rPr sz="2800"/>
              <a:t> successful relationships. </a:t>
            </a:r>
            <a:endParaRPr sz="2800" i="1"/>
          </a:p>
          <a:p>
            <a:pPr>
              <a:defRPr/>
            </a:pPr>
            <a:r>
              <a:rPr sz="2800"/>
              <a:t>No one style is naturally more adaptable than another. </a:t>
            </a:r>
            <a:endParaRPr sz="2800" i="1"/>
          </a:p>
          <a:p>
            <a:pPr marL="0" indent="0" eaLnBrk="1" hangingPunct="1">
              <a:buFontTx/>
              <a:buNone/>
              <a:defRPr/>
            </a:pPr>
            <a:endParaRPr altLang="en-US" sz="3600">
              <a:cs typeface="MV Boli" panose="02000500030200090000" pitchFamily="2" charset="0"/>
            </a:endParaRPr>
          </a:p>
        </p:txBody>
      </p:sp>
    </p:spTree>
    <p:extLst>
      <p:ext uri="{BB962C8B-B14F-4D97-AF65-F5344CB8AC3E}">
        <p14:creationId xmlns:p14="http://schemas.microsoft.com/office/powerpoint/2010/main" val="42345263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9" name="Rectangle 2">
            <a:extLst>
              <a:ext uri="{FF2B5EF4-FFF2-40B4-BE49-F238E27FC236}">
                <a16:creationId xmlns:a16="http://schemas.microsoft.com/office/drawing/2014/main" id="{6777EF51-1CA1-4D8A-A54B-57042966387A}"/>
              </a:ext>
            </a:extLst>
          </p:cNvPr>
          <p:cNvSpPr>
            <a:spLocks noGrp="1" noChangeArrowheads="1"/>
          </p:cNvSpPr>
          <p:nvPr>
            <p:ph type="title"/>
          </p:nvPr>
        </p:nvSpPr>
        <p:spPr>
          <a:xfrm>
            <a:off x="1828800" y="247650"/>
            <a:ext cx="7315200" cy="1143000"/>
          </a:xfrm>
        </p:spPr>
        <p:txBody>
          <a:bodyPr/>
          <a:lstStyle/>
          <a:p>
            <a:pPr eaLnBrk="1" hangingPunct="1">
              <a:defRPr/>
            </a:pPr>
            <a:r>
              <a:rPr lang="en-US" sz="6000" b="1" dirty="0">
                <a:latin typeface="Franklin Gothic Demi Cond" pitchFamily="34" charset="0"/>
              </a:rPr>
              <a:t>Adaptability</a:t>
            </a:r>
          </a:p>
        </p:txBody>
      </p:sp>
      <p:graphicFrame>
        <p:nvGraphicFramePr>
          <p:cNvPr id="2" name="Content Placeholder 1">
            <a:extLst>
              <a:ext uri="{FF2B5EF4-FFF2-40B4-BE49-F238E27FC236}">
                <a16:creationId xmlns:a16="http://schemas.microsoft.com/office/drawing/2014/main" id="{BBF82B2D-0BB9-4E13-81C5-19A4174B7549}"/>
              </a:ext>
            </a:extLst>
          </p:cNvPr>
          <p:cNvGraphicFramePr>
            <a:graphicFrameLocks noGrp="1"/>
          </p:cNvGraphicFramePr>
          <p:nvPr>
            <p:ph idx="1"/>
          </p:nvPr>
        </p:nvGraphicFramePr>
        <p:xfrm>
          <a:off x="381000" y="3200400"/>
          <a:ext cx="8305800" cy="3200400"/>
        </p:xfrm>
        <a:graphic>
          <a:graphicData uri="http://schemas.openxmlformats.org/drawingml/2006/table">
            <a:tbl>
              <a:tblPr firstRow="1" firstCol="1" bandRow="1">
                <a:tableStyleId>{5C22544A-7EE6-4342-B048-85BDC9FD1C3A}</a:tableStyleId>
              </a:tblPr>
              <a:tblGrid>
                <a:gridCol w="4026268">
                  <a:extLst>
                    <a:ext uri="{9D8B030D-6E8A-4147-A177-3AD203B41FA5}">
                      <a16:colId xmlns:a16="http://schemas.microsoft.com/office/drawing/2014/main" val="1160906577"/>
                    </a:ext>
                  </a:extLst>
                </a:gridCol>
                <a:gridCol w="4279532">
                  <a:extLst>
                    <a:ext uri="{9D8B030D-6E8A-4147-A177-3AD203B41FA5}">
                      <a16:colId xmlns:a16="http://schemas.microsoft.com/office/drawing/2014/main" val="661790291"/>
                    </a:ext>
                  </a:extLst>
                </a:gridCol>
              </a:tblGrid>
              <a:tr h="3200400">
                <a:tc>
                  <a:txBody>
                    <a:bodyPr/>
                    <a:lstStyle/>
                    <a:p>
                      <a:pPr marL="0" marR="0" algn="l">
                        <a:lnSpc>
                          <a:spcPct val="115000"/>
                        </a:lnSpc>
                        <a:spcBef>
                          <a:spcPts val="0"/>
                        </a:spcBef>
                        <a:spcAft>
                          <a:spcPts val="0"/>
                        </a:spcAft>
                      </a:pPr>
                      <a:r>
                        <a:rPr lang="en-US" sz="2600" i="1" u="sng" dirty="0">
                          <a:effectLst/>
                        </a:rPr>
                        <a:t>Direct Style: D or I</a:t>
                      </a:r>
                      <a:br>
                        <a:rPr lang="en-US" sz="2200" i="1" dirty="0">
                          <a:effectLst/>
                        </a:rPr>
                      </a:br>
                      <a:r>
                        <a:rPr lang="en-US" sz="2200" i="1" dirty="0">
                          <a:effectLst/>
                        </a:rPr>
                        <a:t>Enthusiastic, competitive and results focus, fast paced</a:t>
                      </a:r>
                      <a:br>
                        <a:rPr lang="en-US" sz="2200" i="1" dirty="0">
                          <a:effectLst/>
                        </a:rPr>
                      </a:br>
                      <a:endParaRPr lang="en-US" sz="2200" i="1" dirty="0">
                        <a:effectLst/>
                      </a:endParaRPr>
                    </a:p>
                    <a:p>
                      <a:pPr marL="0" marR="0" algn="l">
                        <a:lnSpc>
                          <a:spcPct val="115000"/>
                        </a:lnSpc>
                        <a:spcBef>
                          <a:spcPts val="0"/>
                        </a:spcBef>
                        <a:spcAft>
                          <a:spcPts val="0"/>
                        </a:spcAft>
                      </a:pPr>
                      <a:r>
                        <a:rPr lang="en-US" sz="2600" i="1" dirty="0">
                          <a:effectLst/>
                        </a:rPr>
                        <a:t> </a:t>
                      </a:r>
                      <a:r>
                        <a:rPr lang="en-US" sz="2600" i="1" u="sng" dirty="0">
                          <a:effectLst/>
                        </a:rPr>
                        <a:t>Indirect Style: C or S</a:t>
                      </a:r>
                      <a:br>
                        <a:rPr lang="en-US" sz="2200" i="1" dirty="0">
                          <a:effectLst/>
                        </a:rPr>
                      </a:br>
                      <a:r>
                        <a:rPr lang="en-US" sz="2200" i="1" dirty="0">
                          <a:effectLst/>
                        </a:rPr>
                        <a:t>Reserved, cooperative &amp; patient, slower/deliberate</a:t>
                      </a:r>
                      <a:endParaRPr lang="en-US" sz="2200" i="1" dirty="0">
                        <a:effectLst/>
                        <a:latin typeface="Calibri" panose="020F0502020204030204" pitchFamily="34" charset="0"/>
                        <a:ea typeface="MS Mincho"/>
                        <a:cs typeface="Times New Roman" panose="02020603050405020304" pitchFamily="18" charset="0"/>
                      </a:endParaRPr>
                    </a:p>
                  </a:txBody>
                  <a:tcPr marL="68580" marR="68580" marT="0" marB="0">
                    <a:solidFill>
                      <a:schemeClr val="accent1">
                        <a:lumMod val="75000"/>
                      </a:schemeClr>
                    </a:solidFill>
                  </a:tcPr>
                </a:tc>
                <a:tc>
                  <a:txBody>
                    <a:bodyPr/>
                    <a:lstStyle/>
                    <a:p>
                      <a:pPr marL="0" marR="0" algn="l">
                        <a:lnSpc>
                          <a:spcPct val="115000"/>
                        </a:lnSpc>
                        <a:spcBef>
                          <a:spcPts val="0"/>
                        </a:spcBef>
                        <a:spcAft>
                          <a:spcPts val="0"/>
                        </a:spcAft>
                      </a:pPr>
                      <a:r>
                        <a:rPr lang="en-US" sz="2600" i="1" u="sng" dirty="0">
                          <a:effectLst/>
                        </a:rPr>
                        <a:t>Guarded Style: D or C</a:t>
                      </a:r>
                      <a:r>
                        <a:rPr lang="en-US" sz="2600" i="1" dirty="0">
                          <a:effectLst/>
                        </a:rPr>
                        <a:t> </a:t>
                      </a:r>
                      <a:br>
                        <a:rPr lang="en-US" sz="2200" i="1" dirty="0">
                          <a:effectLst/>
                        </a:rPr>
                      </a:br>
                      <a:r>
                        <a:rPr lang="en-US" sz="2200" i="1" dirty="0">
                          <a:effectLst/>
                        </a:rPr>
                        <a:t>More private, specific, logical and analytical, task focus</a:t>
                      </a:r>
                    </a:p>
                    <a:p>
                      <a:pPr marL="0" marR="0" algn="l">
                        <a:lnSpc>
                          <a:spcPct val="115000"/>
                        </a:lnSpc>
                        <a:spcBef>
                          <a:spcPts val="0"/>
                        </a:spcBef>
                        <a:spcAft>
                          <a:spcPts val="0"/>
                        </a:spcAft>
                      </a:pPr>
                      <a:endParaRPr lang="en-US" sz="2200" i="1" u="sng" dirty="0">
                        <a:effectLst/>
                      </a:endParaRPr>
                    </a:p>
                    <a:p>
                      <a:pPr marL="0" marR="0" algn="l">
                        <a:lnSpc>
                          <a:spcPct val="115000"/>
                        </a:lnSpc>
                        <a:spcBef>
                          <a:spcPts val="0"/>
                        </a:spcBef>
                        <a:spcAft>
                          <a:spcPts val="0"/>
                        </a:spcAft>
                      </a:pPr>
                      <a:r>
                        <a:rPr lang="en-US" sz="2600" i="1" u="sng" dirty="0">
                          <a:effectLst/>
                        </a:rPr>
                        <a:t>Open Style: I or S</a:t>
                      </a:r>
                      <a:r>
                        <a:rPr lang="en-US" sz="2600" i="1" dirty="0">
                          <a:effectLst/>
                        </a:rPr>
                        <a:t> </a:t>
                      </a:r>
                      <a:br>
                        <a:rPr lang="en-US" sz="2200" i="1" dirty="0">
                          <a:effectLst/>
                        </a:rPr>
                      </a:br>
                      <a:r>
                        <a:rPr lang="en-US" sz="2200" i="1" dirty="0">
                          <a:effectLst/>
                        </a:rPr>
                        <a:t>Desire to build a connection with others, relationship focus</a:t>
                      </a:r>
                      <a:endParaRPr lang="en-US" sz="2200" i="1" dirty="0">
                        <a:effectLst/>
                        <a:latin typeface="Calibri" panose="020F0502020204030204" pitchFamily="34" charset="0"/>
                        <a:ea typeface="MS Mincho"/>
                        <a:cs typeface="Times New Roman" panose="02020603050405020304" pitchFamily="18" charset="0"/>
                      </a:endParaRPr>
                    </a:p>
                  </a:txBody>
                  <a:tcPr marL="68580" marR="68580" marT="0" marB="0">
                    <a:solidFill>
                      <a:schemeClr val="accent1">
                        <a:lumMod val="75000"/>
                      </a:schemeClr>
                    </a:solidFill>
                  </a:tcPr>
                </a:tc>
                <a:extLst>
                  <a:ext uri="{0D108BD9-81ED-4DB2-BD59-A6C34878D82A}">
                    <a16:rowId xmlns:a16="http://schemas.microsoft.com/office/drawing/2014/main" val="523373615"/>
                  </a:ext>
                </a:extLst>
              </a:tr>
            </a:tbl>
          </a:graphicData>
        </a:graphic>
      </p:graphicFrame>
      <p:sp>
        <p:nvSpPr>
          <p:cNvPr id="20491" name="Rectangle 2">
            <a:extLst>
              <a:ext uri="{FF2B5EF4-FFF2-40B4-BE49-F238E27FC236}">
                <a16:creationId xmlns:a16="http://schemas.microsoft.com/office/drawing/2014/main" id="{51ADA83E-77D8-4064-B773-7DFE89269C78}"/>
              </a:ext>
            </a:extLst>
          </p:cNvPr>
          <p:cNvSpPr>
            <a:spLocks noChangeArrowheads="1"/>
          </p:cNvSpPr>
          <p:nvPr/>
        </p:nvSpPr>
        <p:spPr bwMode="auto">
          <a:xfrm>
            <a:off x="152400" y="1849438"/>
            <a:ext cx="8534400"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en-US"/>
              <a:t> Are they </a:t>
            </a:r>
            <a:r>
              <a:rPr lang="en-US" altLang="en-US" u="sng"/>
              <a:t>DIRECT or INDIRECT?</a:t>
            </a:r>
            <a:r>
              <a:rPr lang="en-US" altLang="en-US"/>
              <a:t>?</a:t>
            </a:r>
            <a:endParaRPr lang="en-US" altLang="en-US" sz="2000"/>
          </a:p>
          <a:p>
            <a:pPr algn="ctr"/>
            <a:r>
              <a:rPr lang="en-US" altLang="en-US"/>
              <a:t> Are they </a:t>
            </a:r>
            <a:r>
              <a:rPr lang="en-US" altLang="en-US" u="sng"/>
              <a:t>GUARDED or OPEN?</a:t>
            </a:r>
            <a:endParaRPr lang="en-US" altLang="en-US"/>
          </a:p>
        </p:txBody>
      </p:sp>
    </p:spTree>
    <p:extLst>
      <p:ext uri="{BB962C8B-B14F-4D97-AF65-F5344CB8AC3E}">
        <p14:creationId xmlns:p14="http://schemas.microsoft.com/office/powerpoint/2010/main" val="13532400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84E30E16-AC10-4BF4-A273-462B2C774BC0}"/>
              </a:ext>
            </a:extLst>
          </p:cNvPr>
          <p:cNvSpPr>
            <a:spLocks noGrp="1"/>
          </p:cNvSpPr>
          <p:nvPr>
            <p:ph type="title"/>
          </p:nvPr>
        </p:nvSpPr>
        <p:spPr/>
        <p:txBody>
          <a:bodyPr/>
          <a:lstStyle/>
          <a:p>
            <a:pPr>
              <a:defRPr/>
            </a:pPr>
            <a:r>
              <a:rPr lang="en-US" sz="6000" b="1" dirty="0">
                <a:latin typeface="Franklin Gothic Demi Cond" pitchFamily="34" charset="0"/>
              </a:rPr>
              <a:t>Style Indicators</a:t>
            </a:r>
          </a:p>
        </p:txBody>
      </p:sp>
      <p:sp>
        <p:nvSpPr>
          <p:cNvPr id="23555" name="Rectangle 3">
            <a:extLst>
              <a:ext uri="{FF2B5EF4-FFF2-40B4-BE49-F238E27FC236}">
                <a16:creationId xmlns:a16="http://schemas.microsoft.com/office/drawing/2014/main" id="{B84613DC-F5AC-4A1E-97C7-EE183E76F695}"/>
              </a:ext>
            </a:extLst>
          </p:cNvPr>
          <p:cNvSpPr>
            <a:spLocks noGrp="1" noChangeArrowheads="1"/>
          </p:cNvSpPr>
          <p:nvPr>
            <p:ph idx="1"/>
          </p:nvPr>
        </p:nvSpPr>
        <p:spPr>
          <a:xfrm>
            <a:off x="304800" y="1752600"/>
            <a:ext cx="8382000" cy="989013"/>
          </a:xfrm>
        </p:spPr>
        <p:txBody>
          <a:bodyPr/>
          <a:lstStyle/>
          <a:p>
            <a:pPr lvl="2">
              <a:lnSpc>
                <a:spcPct val="95000"/>
              </a:lnSpc>
              <a:buClr>
                <a:srgbClr val="FFFFFF"/>
              </a:buClr>
              <a:buFontTx/>
              <a:buNone/>
            </a:pPr>
            <a:r>
              <a:rPr lang="en-US" altLang="en-US" sz="2400">
                <a:solidFill>
                  <a:schemeClr val="tx1"/>
                </a:solidFill>
              </a:rPr>
              <a:t>DISC examines our observable behavior driven by on our needs and fears. Each style has specific indicators.</a:t>
            </a:r>
            <a:endParaRPr lang="en-US" altLang="en-US" sz="3200"/>
          </a:p>
        </p:txBody>
      </p:sp>
      <p:sp>
        <p:nvSpPr>
          <p:cNvPr id="23556" name="Slide Number Placeholder 4">
            <a:extLst>
              <a:ext uri="{FF2B5EF4-FFF2-40B4-BE49-F238E27FC236}">
                <a16:creationId xmlns:a16="http://schemas.microsoft.com/office/drawing/2014/main" id="{539F955D-D3C3-4709-A4D1-463513155F7E}"/>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4400" b="1">
                <a:solidFill>
                  <a:srgbClr val="12357C"/>
                </a:solidFill>
                <a:latin typeface="Arial Narrow" panose="020B0606020202030204" pitchFamily="34" charset="0"/>
                <a:ea typeface="Dotum" panose="020B0600000101010101" pitchFamily="34" charset="-127"/>
                <a:cs typeface="MV Boli" panose="02000500030200090000" pitchFamily="2" charset="0"/>
              </a:defRPr>
            </a:lvl1pPr>
            <a:lvl2pPr marL="742950" indent="-285750">
              <a:spcBef>
                <a:spcPct val="20000"/>
              </a:spcBef>
              <a:buFont typeface="Arial" panose="020B0604020202020204" pitchFamily="34" charset="0"/>
              <a:buChar char="–"/>
              <a:defRPr sz="3200" b="1">
                <a:solidFill>
                  <a:srgbClr val="2B4A81"/>
                </a:solidFill>
                <a:latin typeface="Calibri" panose="020F0502020204030204" pitchFamily="34" charset="0"/>
                <a:ea typeface="Dotum" panose="020B0600000101010101" pitchFamily="34" charset="-127"/>
              </a:defRPr>
            </a:lvl2pPr>
            <a:lvl3pPr marL="1143000" indent="-228600">
              <a:spcBef>
                <a:spcPct val="20000"/>
              </a:spcBef>
              <a:buFont typeface="Arial" panose="020B0604020202020204" pitchFamily="34" charset="0"/>
              <a:buChar char="•"/>
              <a:defRPr sz="2800" b="1">
                <a:solidFill>
                  <a:srgbClr val="2B4A81"/>
                </a:solidFill>
                <a:latin typeface="Calibri" panose="020F0502020204030204" pitchFamily="34" charset="0"/>
                <a:ea typeface="Dotum" panose="020B0600000101010101" pitchFamily="34" charset="-127"/>
              </a:defRPr>
            </a:lvl3pPr>
            <a:lvl4pPr marL="1600200" indent="-228600">
              <a:spcBef>
                <a:spcPct val="20000"/>
              </a:spcBef>
              <a:buFont typeface="Arial" panose="020B0604020202020204" pitchFamily="34" charset="0"/>
              <a:buChar char="–"/>
              <a:defRPr sz="2400" b="1">
                <a:solidFill>
                  <a:srgbClr val="2B4A81"/>
                </a:solidFill>
                <a:latin typeface="Calibri" panose="020F0502020204030204" pitchFamily="34" charset="0"/>
                <a:ea typeface="Dotum" panose="020B0600000101010101" pitchFamily="34" charset="-127"/>
              </a:defRPr>
            </a:lvl4pPr>
            <a:lvl5pPr marL="2057400" indent="-228600">
              <a:spcBef>
                <a:spcPct val="20000"/>
              </a:spcBef>
              <a:buFont typeface="Arial" panose="020B0604020202020204" pitchFamily="34" charset="0"/>
              <a:buChar char="»"/>
              <a:defRPr sz="2400" b="1">
                <a:solidFill>
                  <a:srgbClr val="2B4A81"/>
                </a:solidFill>
                <a:latin typeface="Calibri" panose="020F0502020204030204" pitchFamily="34" charset="0"/>
                <a:ea typeface="Dotum" panose="020B0600000101010101" pitchFamily="34" charset="-127"/>
              </a:defRPr>
            </a:lvl5pPr>
            <a:lvl6pPr marL="2514600" indent="-228600" eaLnBrk="0" fontAlgn="base" hangingPunct="0">
              <a:spcBef>
                <a:spcPct val="20000"/>
              </a:spcBef>
              <a:spcAft>
                <a:spcPct val="0"/>
              </a:spcAft>
              <a:buFont typeface="Arial" panose="020B0604020202020204" pitchFamily="34" charset="0"/>
              <a:buChar char="»"/>
              <a:defRPr sz="2400" b="1">
                <a:solidFill>
                  <a:srgbClr val="2B4A81"/>
                </a:solidFill>
                <a:latin typeface="Calibri" panose="020F0502020204030204" pitchFamily="34" charset="0"/>
                <a:ea typeface="Dotum" panose="020B0600000101010101" pitchFamily="34" charset="-127"/>
              </a:defRPr>
            </a:lvl6pPr>
            <a:lvl7pPr marL="2971800" indent="-228600" eaLnBrk="0" fontAlgn="base" hangingPunct="0">
              <a:spcBef>
                <a:spcPct val="20000"/>
              </a:spcBef>
              <a:spcAft>
                <a:spcPct val="0"/>
              </a:spcAft>
              <a:buFont typeface="Arial" panose="020B0604020202020204" pitchFamily="34" charset="0"/>
              <a:buChar char="»"/>
              <a:defRPr sz="2400" b="1">
                <a:solidFill>
                  <a:srgbClr val="2B4A81"/>
                </a:solidFill>
                <a:latin typeface="Calibri" panose="020F0502020204030204" pitchFamily="34" charset="0"/>
                <a:ea typeface="Dotum" panose="020B0600000101010101" pitchFamily="34" charset="-127"/>
              </a:defRPr>
            </a:lvl7pPr>
            <a:lvl8pPr marL="3429000" indent="-228600" eaLnBrk="0" fontAlgn="base" hangingPunct="0">
              <a:spcBef>
                <a:spcPct val="20000"/>
              </a:spcBef>
              <a:spcAft>
                <a:spcPct val="0"/>
              </a:spcAft>
              <a:buFont typeface="Arial" panose="020B0604020202020204" pitchFamily="34" charset="0"/>
              <a:buChar char="»"/>
              <a:defRPr sz="2400" b="1">
                <a:solidFill>
                  <a:srgbClr val="2B4A81"/>
                </a:solidFill>
                <a:latin typeface="Calibri" panose="020F0502020204030204" pitchFamily="34" charset="0"/>
                <a:ea typeface="Dotum" panose="020B0600000101010101" pitchFamily="34" charset="-127"/>
              </a:defRPr>
            </a:lvl8pPr>
            <a:lvl9pPr marL="3886200" indent="-228600" eaLnBrk="0" fontAlgn="base" hangingPunct="0">
              <a:spcBef>
                <a:spcPct val="20000"/>
              </a:spcBef>
              <a:spcAft>
                <a:spcPct val="0"/>
              </a:spcAft>
              <a:buFont typeface="Arial" panose="020B0604020202020204" pitchFamily="34" charset="0"/>
              <a:buChar char="»"/>
              <a:defRPr sz="2400" b="1">
                <a:solidFill>
                  <a:srgbClr val="2B4A81"/>
                </a:solidFill>
                <a:latin typeface="Calibri" panose="020F0502020204030204" pitchFamily="34" charset="0"/>
                <a:ea typeface="Dotum" panose="020B0600000101010101" pitchFamily="34" charset="-127"/>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DD63ECFB-2F9F-4678-9E0A-E70E2FE619E6}" type="slidenum">
              <a:rPr kumimoji="0" lang="en-US" altLang="en-US" sz="1200" b="0" i="0" u="none" strike="noStrike" kern="1200" cap="none" spc="0" normalizeH="0" baseline="0" noProof="0" smtClean="0">
                <a:ln>
                  <a:noFill/>
                </a:ln>
                <a:solidFill>
                  <a:srgbClr val="898989"/>
                </a:solidFill>
                <a:effectLst/>
                <a:uLnTx/>
                <a:uFillTx/>
                <a:latin typeface="Arial" panose="020B0604020202020204" pitchFamily="34" charset="0"/>
                <a:ea typeface="MS PGothic" panose="020B0600070205080204" pitchFamily="34" charset="-128"/>
                <a:cs typeface="MV Boli" panose="02000500030200090000" pitchFamily="2" charset="0"/>
              </a:rPr>
              <a:pPr marL="0" marR="0" lvl="0" indent="0" algn="r" defTabSz="914400" rtl="0" eaLnBrk="0" fontAlgn="base" latinLnBrk="0" hangingPunct="0">
                <a:lnSpc>
                  <a:spcPct val="100000"/>
                </a:lnSpc>
                <a:spcBef>
                  <a:spcPct val="0"/>
                </a:spcBef>
                <a:spcAft>
                  <a:spcPct val="0"/>
                </a:spcAft>
                <a:buClrTx/>
                <a:buSzTx/>
                <a:buFontTx/>
                <a:buNone/>
                <a:tabLst/>
                <a:defRPr/>
              </a:pPr>
              <a:t>14</a:t>
            </a:fld>
            <a:endParaRPr kumimoji="0" lang="en-US" altLang="en-US" sz="1200" b="0" i="0" u="none" strike="noStrike" kern="1200" cap="none" spc="0" normalizeH="0" baseline="0" noProof="0">
              <a:ln>
                <a:noFill/>
              </a:ln>
              <a:solidFill>
                <a:srgbClr val="898989"/>
              </a:solidFill>
              <a:effectLst/>
              <a:uLnTx/>
              <a:uFillTx/>
              <a:latin typeface="Arial" panose="020B0604020202020204" pitchFamily="34" charset="0"/>
              <a:ea typeface="MS PGothic" panose="020B0600070205080204" pitchFamily="34" charset="-128"/>
              <a:cs typeface="MV Boli" panose="02000500030200090000" pitchFamily="2" charset="0"/>
            </a:endParaRPr>
          </a:p>
        </p:txBody>
      </p:sp>
      <p:sp>
        <p:nvSpPr>
          <p:cNvPr id="23557" name="Rectangle 18">
            <a:extLst>
              <a:ext uri="{FF2B5EF4-FFF2-40B4-BE49-F238E27FC236}">
                <a16:creationId xmlns:a16="http://schemas.microsoft.com/office/drawing/2014/main" id="{0864E979-B44A-473C-A841-7033A62D0DC9}"/>
              </a:ext>
            </a:extLst>
          </p:cNvPr>
          <p:cNvSpPr>
            <a:spLocks noChangeArrowheads="1"/>
          </p:cNvSpPr>
          <p:nvPr/>
        </p:nvSpPr>
        <p:spPr bwMode="auto">
          <a:xfrm>
            <a:off x="2266950" y="98425"/>
            <a:ext cx="6877050" cy="649288"/>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4400" b="1">
                <a:solidFill>
                  <a:srgbClr val="12357C"/>
                </a:solidFill>
                <a:latin typeface="Arial Narrow" panose="020B0606020202030204" pitchFamily="34" charset="0"/>
                <a:ea typeface="Dotum" panose="020B0600000101010101" pitchFamily="34" charset="-127"/>
                <a:cs typeface="MV Boli" panose="02000500030200090000" pitchFamily="2" charset="0"/>
              </a:defRPr>
            </a:lvl1pPr>
            <a:lvl2pPr marL="742950" indent="-285750">
              <a:spcBef>
                <a:spcPct val="20000"/>
              </a:spcBef>
              <a:buFont typeface="Arial" panose="020B0604020202020204" pitchFamily="34" charset="0"/>
              <a:buChar char="–"/>
              <a:defRPr sz="3200" b="1">
                <a:solidFill>
                  <a:srgbClr val="2B4A81"/>
                </a:solidFill>
                <a:latin typeface="Calibri" panose="020F0502020204030204" pitchFamily="34" charset="0"/>
                <a:ea typeface="Dotum" panose="020B0600000101010101" pitchFamily="34" charset="-127"/>
              </a:defRPr>
            </a:lvl2pPr>
            <a:lvl3pPr marL="1143000" indent="-228600">
              <a:spcBef>
                <a:spcPct val="20000"/>
              </a:spcBef>
              <a:buFont typeface="Arial" panose="020B0604020202020204" pitchFamily="34" charset="0"/>
              <a:buChar char="•"/>
              <a:defRPr sz="2800" b="1">
                <a:solidFill>
                  <a:srgbClr val="2B4A81"/>
                </a:solidFill>
                <a:latin typeface="Calibri" panose="020F0502020204030204" pitchFamily="34" charset="0"/>
                <a:ea typeface="Dotum" panose="020B0600000101010101" pitchFamily="34" charset="-127"/>
              </a:defRPr>
            </a:lvl3pPr>
            <a:lvl4pPr marL="1600200" indent="-228600">
              <a:spcBef>
                <a:spcPct val="20000"/>
              </a:spcBef>
              <a:buFont typeface="Arial" panose="020B0604020202020204" pitchFamily="34" charset="0"/>
              <a:buChar char="–"/>
              <a:defRPr sz="2400" b="1">
                <a:solidFill>
                  <a:srgbClr val="2B4A81"/>
                </a:solidFill>
                <a:latin typeface="Calibri" panose="020F0502020204030204" pitchFamily="34" charset="0"/>
                <a:ea typeface="Dotum" panose="020B0600000101010101" pitchFamily="34" charset="-127"/>
              </a:defRPr>
            </a:lvl4pPr>
            <a:lvl5pPr marL="2057400" indent="-228600">
              <a:spcBef>
                <a:spcPct val="20000"/>
              </a:spcBef>
              <a:buFont typeface="Arial" panose="020B0604020202020204" pitchFamily="34" charset="0"/>
              <a:buChar char="»"/>
              <a:defRPr sz="2400" b="1">
                <a:solidFill>
                  <a:srgbClr val="2B4A81"/>
                </a:solidFill>
                <a:latin typeface="Calibri" panose="020F0502020204030204" pitchFamily="34" charset="0"/>
                <a:ea typeface="Dotum" panose="020B0600000101010101" pitchFamily="34" charset="-127"/>
              </a:defRPr>
            </a:lvl5pPr>
            <a:lvl6pPr marL="2514600" indent="-228600" eaLnBrk="0" fontAlgn="base" hangingPunct="0">
              <a:spcBef>
                <a:spcPct val="20000"/>
              </a:spcBef>
              <a:spcAft>
                <a:spcPct val="0"/>
              </a:spcAft>
              <a:buFont typeface="Arial" panose="020B0604020202020204" pitchFamily="34" charset="0"/>
              <a:buChar char="»"/>
              <a:defRPr sz="2400" b="1">
                <a:solidFill>
                  <a:srgbClr val="2B4A81"/>
                </a:solidFill>
                <a:latin typeface="Calibri" panose="020F0502020204030204" pitchFamily="34" charset="0"/>
                <a:ea typeface="Dotum" panose="020B0600000101010101" pitchFamily="34" charset="-127"/>
              </a:defRPr>
            </a:lvl6pPr>
            <a:lvl7pPr marL="2971800" indent="-228600" eaLnBrk="0" fontAlgn="base" hangingPunct="0">
              <a:spcBef>
                <a:spcPct val="20000"/>
              </a:spcBef>
              <a:spcAft>
                <a:spcPct val="0"/>
              </a:spcAft>
              <a:buFont typeface="Arial" panose="020B0604020202020204" pitchFamily="34" charset="0"/>
              <a:buChar char="»"/>
              <a:defRPr sz="2400" b="1">
                <a:solidFill>
                  <a:srgbClr val="2B4A81"/>
                </a:solidFill>
                <a:latin typeface="Calibri" panose="020F0502020204030204" pitchFamily="34" charset="0"/>
                <a:ea typeface="Dotum" panose="020B0600000101010101" pitchFamily="34" charset="-127"/>
              </a:defRPr>
            </a:lvl7pPr>
            <a:lvl8pPr marL="3429000" indent="-228600" eaLnBrk="0" fontAlgn="base" hangingPunct="0">
              <a:spcBef>
                <a:spcPct val="20000"/>
              </a:spcBef>
              <a:spcAft>
                <a:spcPct val="0"/>
              </a:spcAft>
              <a:buFont typeface="Arial" panose="020B0604020202020204" pitchFamily="34" charset="0"/>
              <a:buChar char="»"/>
              <a:defRPr sz="2400" b="1">
                <a:solidFill>
                  <a:srgbClr val="2B4A81"/>
                </a:solidFill>
                <a:latin typeface="Calibri" panose="020F0502020204030204" pitchFamily="34" charset="0"/>
                <a:ea typeface="Dotum" panose="020B0600000101010101" pitchFamily="34" charset="-127"/>
              </a:defRPr>
            </a:lvl8pPr>
            <a:lvl9pPr marL="3886200" indent="-228600" eaLnBrk="0" fontAlgn="base" hangingPunct="0">
              <a:spcBef>
                <a:spcPct val="20000"/>
              </a:spcBef>
              <a:spcAft>
                <a:spcPct val="0"/>
              </a:spcAft>
              <a:buFont typeface="Arial" panose="020B0604020202020204" pitchFamily="34" charset="0"/>
              <a:buChar char="»"/>
              <a:defRPr sz="2400" b="1">
                <a:solidFill>
                  <a:srgbClr val="2B4A81"/>
                </a:solidFill>
                <a:latin typeface="Calibri" panose="020F0502020204030204" pitchFamily="34" charset="0"/>
                <a:ea typeface="Dotum" panose="020B0600000101010101" pitchFamily="34" charset="-127"/>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4400" b="1" i="0" u="none" strike="noStrike" kern="1200" cap="none" spc="0" normalizeH="0" baseline="0" noProof="0">
              <a:ln>
                <a:noFill/>
              </a:ln>
              <a:solidFill>
                <a:srgbClr val="FFCC66"/>
              </a:solidFill>
              <a:effectLst/>
              <a:uLnTx/>
              <a:uFillTx/>
              <a:latin typeface="Arial" panose="020B0604020202020204" pitchFamily="34" charset="0"/>
              <a:ea typeface="MS PGothic" panose="020B0600070205080204" pitchFamily="34" charset="-128"/>
              <a:cs typeface="MV Boli" panose="02000500030200090000" pitchFamily="2" charset="0"/>
            </a:endParaRPr>
          </a:p>
        </p:txBody>
      </p:sp>
      <p:pic>
        <p:nvPicPr>
          <p:cNvPr id="23558" name="Picture 1">
            <a:extLst>
              <a:ext uri="{FF2B5EF4-FFF2-40B4-BE49-F238E27FC236}">
                <a16:creationId xmlns:a16="http://schemas.microsoft.com/office/drawing/2014/main" id="{54716988-018B-4E3B-B2D8-40D32DDABA5A}"/>
              </a:ext>
            </a:extLst>
          </p:cNvPr>
          <p:cNvPicPr>
            <a:picLocks noChangeAspect="1"/>
          </p:cNvPicPr>
          <p:nvPr/>
        </p:nvPicPr>
        <p:blipFill>
          <a:blip r:embed="rId3">
            <a:extLst>
              <a:ext uri="{28A0092B-C50C-407E-A947-70E740481C1C}">
                <a14:useLocalDpi xmlns:a14="http://schemas.microsoft.com/office/drawing/2010/main" val="0"/>
              </a:ext>
            </a:extLst>
          </a:blip>
          <a:srcRect l="8374" t="36002" r="68903" b="32222"/>
          <a:stretch>
            <a:fillRect/>
          </a:stretch>
        </p:blipFill>
        <p:spPr bwMode="auto">
          <a:xfrm>
            <a:off x="190500" y="2857500"/>
            <a:ext cx="8610600" cy="3384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42797160"/>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4FA1A3-7445-4957-9C38-447FB4AA9F6C}"/>
              </a:ext>
            </a:extLst>
          </p:cNvPr>
          <p:cNvSpPr>
            <a:spLocks noGrp="1"/>
          </p:cNvSpPr>
          <p:nvPr>
            <p:ph type="title"/>
          </p:nvPr>
        </p:nvSpPr>
        <p:spPr/>
        <p:txBody>
          <a:bodyPr/>
          <a:lstStyle/>
          <a:p>
            <a:pPr>
              <a:defRPr/>
            </a:pPr>
            <a:endParaRPr lang="en-US"/>
          </a:p>
        </p:txBody>
      </p:sp>
      <p:sp>
        <p:nvSpPr>
          <p:cNvPr id="27651" name="Content Placeholder 5">
            <a:extLst>
              <a:ext uri="{FF2B5EF4-FFF2-40B4-BE49-F238E27FC236}">
                <a16:creationId xmlns:a16="http://schemas.microsoft.com/office/drawing/2014/main" id="{330EF65F-2A74-42DF-8565-7DA99619E21D}"/>
              </a:ext>
            </a:extLst>
          </p:cNvPr>
          <p:cNvSpPr>
            <a:spLocks noGrp="1"/>
          </p:cNvSpPr>
          <p:nvPr>
            <p:ph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tLang="en-US"/>
          </a:p>
        </p:txBody>
      </p:sp>
      <p:pic>
        <p:nvPicPr>
          <p:cNvPr id="27652" name="Picture 7">
            <a:extLst>
              <a:ext uri="{FF2B5EF4-FFF2-40B4-BE49-F238E27FC236}">
                <a16:creationId xmlns:a16="http://schemas.microsoft.com/office/drawing/2014/main" id="{08AF9F3B-AE92-4D9C-9869-13E161939685}"/>
              </a:ext>
            </a:extLst>
          </p:cNvPr>
          <p:cNvPicPr>
            <a:picLocks noChangeAspect="1"/>
          </p:cNvPicPr>
          <p:nvPr/>
        </p:nvPicPr>
        <p:blipFill>
          <a:blip r:embed="rId3">
            <a:extLst>
              <a:ext uri="{28A0092B-C50C-407E-A947-70E740481C1C}">
                <a14:useLocalDpi xmlns:a14="http://schemas.microsoft.com/office/drawing/2010/main" val="0"/>
              </a:ext>
            </a:extLst>
          </a:blip>
          <a:srcRect l="10243" t="18706" r="71104" b="14478"/>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8821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4" name="Straight Connector 13">
            <a:extLst>
              <a:ext uri="{FF2B5EF4-FFF2-40B4-BE49-F238E27FC236}">
                <a16:creationId xmlns:a16="http://schemas.microsoft.com/office/drawing/2014/main" id="{99AE2756-0FC4-4155-83E7-58AAAB63E7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049266" y="477749"/>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247AB924-1B87-43FC-B7C7-B112D5C51A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83551" y="4633546"/>
            <a:ext cx="8579094"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98775" y="1133954"/>
            <a:ext cx="2569206" cy="2498551"/>
          </a:xfrm>
          <a:prstGeom prst="rect">
            <a:avLst/>
          </a:prstGeom>
        </p:spPr>
      </p:pic>
      <p:pic>
        <p:nvPicPr>
          <p:cNvPr id="9" name="Content Placeholder 3">
            <a:extLst>
              <a:ext uri="{FF2B5EF4-FFF2-40B4-BE49-F238E27FC236}">
                <a16:creationId xmlns:a16="http://schemas.microsoft.com/office/drawing/2014/main" id="{CFE579F4-D0BD-4672-8E16-AFE650BD8F64}"/>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15556" b="81000" l="15497" r="32902">
                        <a14:foregroundMark x1="20372" y1="47778" x2="20372" y2="47778"/>
                        <a14:foregroundMark x1="22845" y1="51556" x2="22845" y2="51556"/>
                        <a14:foregroundMark x1="21738" y1="59667" x2="21738" y2="59667"/>
                        <a14:foregroundMark x1="21667" y1="51778" x2="21667" y2="51778"/>
                        <a14:foregroundMark x1="17734" y1="52000" x2="17734" y2="52000"/>
                        <a14:foregroundMark x1="21738" y1="35111" x2="21738" y2="35111"/>
                        <a14:foregroundMark x1="21997" y1="45444" x2="21997" y2="45444"/>
                        <a14:foregroundMark x1="19642" y1="57889" x2="19642" y2="57889"/>
                        <a14:foregroundMark x1="19925" y1="57333" x2="19925" y2="57333"/>
                        <a14:foregroundMark x1="23622" y1="56222" x2="23622" y2="56222"/>
                        <a14:foregroundMark x1="22798" y1="61556" x2="22798" y2="61556"/>
                        <a14:foregroundMark x1="20561" y1="62889" x2="20561" y2="62889"/>
                        <a14:foregroundMark x1="23010" y1="46778" x2="23010" y2="46778"/>
                        <a14:foregroundMark x1="32925" y1="27778" x2="32925" y2="27778"/>
                        <a14:foregroundMark x1="21455" y1="42444" x2="21455" y2="42444"/>
                        <a14:foregroundMark x1="19642" y1="51444" x2="19642" y2="51444"/>
                        <a14:foregroundMark x1="19642" y1="51444" x2="19642" y2="51444"/>
                        <a14:foregroundMark x1="20278" y1="52556" x2="20372" y2="52000"/>
                        <a14:foregroundMark x1="32642" y1="15556" x2="32642" y2="15556"/>
                        <a14:foregroundMark x1="25200" y1="54667" x2="25200" y2="54667"/>
                        <a14:foregroundMark x1="21385" y1="71222" x2="21385" y2="71222"/>
                        <a14:foregroundMark x1="22774" y1="44556" x2="22774" y2="44556"/>
                      </a14:backgroundRemoval>
                    </a14:imgEffect>
                  </a14:imgLayer>
                </a14:imgProps>
              </a:ext>
            </a:extLst>
          </a:blip>
          <a:srcRect l="16040" t="27250" r="73053" b="21146"/>
          <a:stretch/>
        </p:blipFill>
        <p:spPr>
          <a:xfrm>
            <a:off x="6434746" y="1125146"/>
            <a:ext cx="2574993" cy="2588883"/>
          </a:xfrm>
          <a:prstGeom prst="rect">
            <a:avLst/>
          </a:prstGeom>
        </p:spPr>
      </p:pic>
      <p:cxnSp>
        <p:nvCxnSpPr>
          <p:cNvPr id="18" name="Straight Connector 17">
            <a:extLst>
              <a:ext uri="{FF2B5EF4-FFF2-40B4-BE49-F238E27FC236}">
                <a16:creationId xmlns:a16="http://schemas.microsoft.com/office/drawing/2014/main" id="{818DC98F-4057-4645-B948-F604F39A9CF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5050" y="477749"/>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AE49EFC5-0B2C-434A-8B4E-6B3AA431A034}"/>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t="14418"/>
          <a:stretch/>
        </p:blipFill>
        <p:spPr>
          <a:xfrm>
            <a:off x="134261" y="1434297"/>
            <a:ext cx="2567937" cy="2197692"/>
          </a:xfrm>
          <a:prstGeom prst="rect">
            <a:avLst/>
          </a:prstGeom>
        </p:spPr>
      </p:pic>
      <p:cxnSp>
        <p:nvCxnSpPr>
          <p:cNvPr id="20" name="Straight Connector 19">
            <a:extLst>
              <a:ext uri="{FF2B5EF4-FFF2-40B4-BE49-F238E27FC236}">
                <a16:creationId xmlns:a16="http://schemas.microsoft.com/office/drawing/2014/main" id="{DAD2B705-4A9B-408D-AA80-4F41045E09D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657350" y="5738691"/>
            <a:ext cx="58293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ctrTitle"/>
          </p:nvPr>
        </p:nvSpPr>
        <p:spPr>
          <a:xfrm>
            <a:off x="395653" y="4756638"/>
            <a:ext cx="8354891" cy="930447"/>
          </a:xfrm>
        </p:spPr>
        <p:txBody>
          <a:bodyPr>
            <a:normAutofit/>
          </a:bodyPr>
          <a:lstStyle/>
          <a:p>
            <a:r>
              <a:rPr lang="en-US" sz="4700" dirty="0">
                <a:solidFill>
                  <a:srgbClr val="FFFFFF"/>
                </a:solidFill>
              </a:rPr>
              <a:t>DISC Report</a:t>
            </a:r>
          </a:p>
        </p:txBody>
      </p:sp>
    </p:spTree>
    <p:extLst>
      <p:ext uri="{BB962C8B-B14F-4D97-AF65-F5344CB8AC3E}">
        <p14:creationId xmlns:p14="http://schemas.microsoft.com/office/powerpoint/2010/main" val="26846104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4" name="Straight Connector 13">
            <a:extLst>
              <a:ext uri="{FF2B5EF4-FFF2-40B4-BE49-F238E27FC236}">
                <a16:creationId xmlns:a16="http://schemas.microsoft.com/office/drawing/2014/main" id="{99AE2756-0FC4-4155-83E7-58AAAB63E7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049266" y="477749"/>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247AB924-1B87-43FC-B7C7-B112D5C51A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83551" y="4633546"/>
            <a:ext cx="8579094"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98775" y="1133954"/>
            <a:ext cx="2569206" cy="2498551"/>
          </a:xfrm>
          <a:prstGeom prst="rect">
            <a:avLst/>
          </a:prstGeom>
        </p:spPr>
      </p:pic>
      <p:pic>
        <p:nvPicPr>
          <p:cNvPr id="9" name="Content Placeholder 3">
            <a:extLst>
              <a:ext uri="{FF2B5EF4-FFF2-40B4-BE49-F238E27FC236}">
                <a16:creationId xmlns:a16="http://schemas.microsoft.com/office/drawing/2014/main" id="{CFE579F4-D0BD-4672-8E16-AFE650BD8F64}"/>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15556" b="81000" l="15497" r="32902">
                        <a14:foregroundMark x1="20372" y1="47778" x2="20372" y2="47778"/>
                        <a14:foregroundMark x1="22845" y1="51556" x2="22845" y2="51556"/>
                        <a14:foregroundMark x1="21738" y1="59667" x2="21738" y2="59667"/>
                        <a14:foregroundMark x1="21667" y1="51778" x2="21667" y2="51778"/>
                        <a14:foregroundMark x1="17734" y1="52000" x2="17734" y2="52000"/>
                        <a14:foregroundMark x1="21738" y1="35111" x2="21738" y2="35111"/>
                        <a14:foregroundMark x1="21997" y1="45444" x2="21997" y2="45444"/>
                        <a14:foregroundMark x1="19642" y1="57889" x2="19642" y2="57889"/>
                        <a14:foregroundMark x1="19925" y1="57333" x2="19925" y2="57333"/>
                        <a14:foregroundMark x1="23622" y1="56222" x2="23622" y2="56222"/>
                        <a14:foregroundMark x1="22798" y1="61556" x2="22798" y2="61556"/>
                        <a14:foregroundMark x1="20561" y1="62889" x2="20561" y2="62889"/>
                        <a14:foregroundMark x1="23010" y1="46778" x2="23010" y2="46778"/>
                        <a14:foregroundMark x1="32925" y1="27778" x2="32925" y2="27778"/>
                        <a14:foregroundMark x1="21455" y1="42444" x2="21455" y2="42444"/>
                        <a14:foregroundMark x1="19642" y1="51444" x2="19642" y2="51444"/>
                        <a14:foregroundMark x1="19642" y1="51444" x2="19642" y2="51444"/>
                        <a14:foregroundMark x1="20278" y1="52556" x2="20372" y2="52000"/>
                        <a14:foregroundMark x1="32642" y1="15556" x2="32642" y2="15556"/>
                        <a14:foregroundMark x1="25200" y1="54667" x2="25200" y2="54667"/>
                        <a14:foregroundMark x1="21385" y1="71222" x2="21385" y2="71222"/>
                        <a14:foregroundMark x1="22774" y1="44556" x2="22774" y2="44556"/>
                      </a14:backgroundRemoval>
                    </a14:imgEffect>
                  </a14:imgLayer>
                </a14:imgProps>
              </a:ext>
            </a:extLst>
          </a:blip>
          <a:srcRect l="16040" t="27250" r="73053" b="21146"/>
          <a:stretch/>
        </p:blipFill>
        <p:spPr>
          <a:xfrm>
            <a:off x="6434746" y="1125146"/>
            <a:ext cx="2574993" cy="2588883"/>
          </a:xfrm>
          <a:prstGeom prst="rect">
            <a:avLst/>
          </a:prstGeom>
        </p:spPr>
      </p:pic>
      <p:cxnSp>
        <p:nvCxnSpPr>
          <p:cNvPr id="18" name="Straight Connector 17">
            <a:extLst>
              <a:ext uri="{FF2B5EF4-FFF2-40B4-BE49-F238E27FC236}">
                <a16:creationId xmlns:a16="http://schemas.microsoft.com/office/drawing/2014/main" id="{818DC98F-4057-4645-B948-F604F39A9CF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5050" y="477749"/>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AE49EFC5-0B2C-434A-8B4E-6B3AA431A034}"/>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t="14418"/>
          <a:stretch/>
        </p:blipFill>
        <p:spPr>
          <a:xfrm>
            <a:off x="134261" y="1434297"/>
            <a:ext cx="2567937" cy="2197692"/>
          </a:xfrm>
          <a:prstGeom prst="rect">
            <a:avLst/>
          </a:prstGeom>
        </p:spPr>
      </p:pic>
      <p:cxnSp>
        <p:nvCxnSpPr>
          <p:cNvPr id="20" name="Straight Connector 19">
            <a:extLst>
              <a:ext uri="{FF2B5EF4-FFF2-40B4-BE49-F238E27FC236}">
                <a16:creationId xmlns:a16="http://schemas.microsoft.com/office/drawing/2014/main" id="{DAD2B705-4A9B-408D-AA80-4F41045E09D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657350" y="5738691"/>
            <a:ext cx="58293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ctrTitle"/>
          </p:nvPr>
        </p:nvSpPr>
        <p:spPr>
          <a:xfrm>
            <a:off x="395653" y="4756638"/>
            <a:ext cx="8354891" cy="930447"/>
          </a:xfrm>
        </p:spPr>
        <p:txBody>
          <a:bodyPr>
            <a:normAutofit/>
          </a:bodyPr>
          <a:lstStyle/>
          <a:p>
            <a:r>
              <a:rPr lang="en-US" sz="4700">
                <a:solidFill>
                  <a:srgbClr val="FFFFFF"/>
                </a:solidFill>
              </a:rPr>
              <a:t>Break time</a:t>
            </a:r>
          </a:p>
        </p:txBody>
      </p:sp>
    </p:spTree>
    <p:extLst>
      <p:ext uri="{BB962C8B-B14F-4D97-AF65-F5344CB8AC3E}">
        <p14:creationId xmlns:p14="http://schemas.microsoft.com/office/powerpoint/2010/main" val="7157322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131017" y="3558779"/>
            <a:ext cx="6858000" cy="1790700"/>
          </a:xfrm>
        </p:spPr>
        <p:txBody>
          <a:bodyPr/>
          <a:lstStyle/>
          <a:p>
            <a:r>
              <a:rPr lang="en-US" dirty="0"/>
              <a:t>Emotional Intelligence</a:t>
            </a:r>
            <a:br>
              <a:rPr lang="en-US" dirty="0"/>
            </a:br>
            <a:r>
              <a:rPr lang="en-US" sz="3000" i="1" dirty="0"/>
              <a:t>EIQ-2</a:t>
            </a:r>
          </a:p>
        </p:txBody>
      </p:sp>
      <p:pic>
        <p:nvPicPr>
          <p:cNvPr id="4" name="Picture 3"/>
          <p:cNvPicPr/>
          <p:nvPr/>
        </p:nvPicPr>
        <p:blipFill rotWithShape="1">
          <a:blip r:embed="rId3"/>
          <a:srcRect l="9896" t="38222" r="81777" b="25416"/>
          <a:stretch/>
        </p:blipFill>
        <p:spPr bwMode="auto">
          <a:xfrm>
            <a:off x="284172" y="1312594"/>
            <a:ext cx="3693690" cy="2980640"/>
          </a:xfrm>
          <a:prstGeom prst="ellipse">
            <a:avLst/>
          </a:prstGeom>
          <a:ln>
            <a:noFill/>
          </a:ln>
          <a:effectLst>
            <a:outerShdw blurRad="152400" dist="317500" dir="5400000" sx="90000" sy="-19000" rotWithShape="0">
              <a:prstClr val="black">
                <a:alpha val="15000"/>
              </a:prstClr>
            </a:outerShdw>
          </a:effectLst>
          <a:extLst>
            <a:ext uri="{53640926-AAD7-44D8-BBD7-CCE9431645EC}">
              <a14:shadowObscured xmlns:a14="http://schemas.microsoft.com/office/drawing/2010/main"/>
            </a:ext>
          </a:extLst>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09108" y="348055"/>
            <a:ext cx="1979909" cy="1929077"/>
          </a:xfrm>
          <a:prstGeom prst="rect">
            <a:avLst/>
          </a:prstGeom>
        </p:spPr>
      </p:pic>
      <p:sp>
        <p:nvSpPr>
          <p:cNvPr id="6" name="Subtitle 2">
            <a:extLst>
              <a:ext uri="{FF2B5EF4-FFF2-40B4-BE49-F238E27FC236}">
                <a16:creationId xmlns:a16="http://schemas.microsoft.com/office/drawing/2014/main" id="{567EE245-106A-4859-B920-3D1CEF46B4D1}"/>
              </a:ext>
            </a:extLst>
          </p:cNvPr>
          <p:cNvSpPr>
            <a:spLocks noGrp="1"/>
          </p:cNvSpPr>
          <p:nvPr>
            <p:ph type="subTitle" idx="1"/>
          </p:nvPr>
        </p:nvSpPr>
        <p:spPr>
          <a:xfrm>
            <a:off x="87427" y="6030119"/>
            <a:ext cx="8779042" cy="601007"/>
          </a:xfrm>
        </p:spPr>
        <p:txBody>
          <a:bodyPr/>
          <a:lstStyle/>
          <a:p>
            <a:r>
              <a:rPr lang="en-US" i="1" dirty="0"/>
              <a:t>Applying Emotional Intelligence for Greater Personal and Professional Success</a:t>
            </a:r>
          </a:p>
        </p:txBody>
      </p:sp>
    </p:spTree>
    <p:extLst>
      <p:ext uri="{BB962C8B-B14F-4D97-AF65-F5344CB8AC3E}">
        <p14:creationId xmlns:p14="http://schemas.microsoft.com/office/powerpoint/2010/main" val="42195378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57251"/>
            <a:ext cx="3477006" cy="5143499"/>
          </a:xfrm>
          <a:prstGeom prst="rect">
            <a:avLst/>
          </a:prstGeom>
          <a:solidFill>
            <a:schemeClr val="tx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342900"/>
            <a:endParaRPr lang="en-US" sz="1350">
              <a:solidFill>
                <a:srgbClr val="FFFFFF"/>
              </a:solidFill>
              <a:latin typeface="Calibri" panose="020F0502020204030204"/>
            </a:endParaRPr>
          </a:p>
        </p:txBody>
      </p:sp>
      <p:sp>
        <p:nvSpPr>
          <p:cNvPr id="2" name="Title 1"/>
          <p:cNvSpPr>
            <a:spLocks noGrp="1"/>
          </p:cNvSpPr>
          <p:nvPr>
            <p:ph type="title"/>
          </p:nvPr>
        </p:nvSpPr>
        <p:spPr>
          <a:xfrm>
            <a:off x="486697" y="1329200"/>
            <a:ext cx="2750279" cy="1257452"/>
          </a:xfrm>
        </p:spPr>
        <p:txBody>
          <a:bodyPr>
            <a:normAutofit/>
          </a:bodyPr>
          <a:lstStyle/>
          <a:p>
            <a:r>
              <a:rPr lang="en-US" sz="2700" dirty="0">
                <a:solidFill>
                  <a:schemeClr val="bg1"/>
                </a:solidFill>
              </a:rPr>
              <a:t>Emotional Intelligence</a:t>
            </a:r>
          </a:p>
        </p:txBody>
      </p:sp>
      <p:sp>
        <p:nvSpPr>
          <p:cNvPr id="8" name="Content Placeholder 7"/>
          <p:cNvSpPr>
            <a:spLocks noGrp="1"/>
          </p:cNvSpPr>
          <p:nvPr>
            <p:ph idx="1"/>
          </p:nvPr>
        </p:nvSpPr>
        <p:spPr>
          <a:xfrm>
            <a:off x="486698" y="2686051"/>
            <a:ext cx="2750277" cy="2834640"/>
          </a:xfrm>
        </p:spPr>
        <p:txBody>
          <a:bodyPr>
            <a:normAutofit lnSpcReduction="10000"/>
          </a:bodyPr>
          <a:lstStyle/>
          <a:p>
            <a:pPr marL="0" indent="0">
              <a:buNone/>
            </a:pPr>
            <a:r>
              <a:rPr lang="en-US" sz="1500" dirty="0">
                <a:solidFill>
                  <a:schemeClr val="bg1"/>
                </a:solidFill>
              </a:rPr>
              <a:t>The ability to:</a:t>
            </a:r>
          </a:p>
          <a:p>
            <a:r>
              <a:rPr lang="en-US" sz="1500" dirty="0">
                <a:solidFill>
                  <a:schemeClr val="bg1"/>
                </a:solidFill>
              </a:rPr>
              <a:t>perceive emotions</a:t>
            </a:r>
          </a:p>
          <a:p>
            <a:r>
              <a:rPr lang="en-US" sz="1500" dirty="0">
                <a:solidFill>
                  <a:schemeClr val="bg1"/>
                </a:solidFill>
              </a:rPr>
              <a:t>access and generate emotions to assist thought</a:t>
            </a:r>
          </a:p>
          <a:p>
            <a:r>
              <a:rPr lang="en-US" sz="1500" dirty="0">
                <a:solidFill>
                  <a:schemeClr val="bg1"/>
                </a:solidFill>
              </a:rPr>
              <a:t> understand emotions and emotional knowledge</a:t>
            </a:r>
          </a:p>
          <a:p>
            <a:r>
              <a:rPr lang="en-US" sz="1500" dirty="0">
                <a:solidFill>
                  <a:schemeClr val="bg1"/>
                </a:solidFill>
              </a:rPr>
              <a:t>reflectively regulate emotions to promote emotional and intellectual growth</a:t>
            </a:r>
          </a:p>
        </p:txBody>
      </p:sp>
      <p:sp>
        <p:nvSpPr>
          <p:cNvPr id="5" name="TextBox 4"/>
          <p:cNvSpPr txBox="1"/>
          <p:nvPr/>
        </p:nvSpPr>
        <p:spPr>
          <a:xfrm>
            <a:off x="3963704" y="4770884"/>
            <a:ext cx="4707611" cy="1246495"/>
          </a:xfrm>
          <a:prstGeom prst="rect">
            <a:avLst/>
          </a:prstGeom>
          <a:noFill/>
        </p:spPr>
        <p:txBody>
          <a:bodyPr wrap="square" rtlCol="0">
            <a:spAutoFit/>
          </a:bodyPr>
          <a:lstStyle/>
          <a:p>
            <a:pPr algn="ctr" defTabSz="685800"/>
            <a:r>
              <a:rPr lang="en-US" sz="1500" b="1" dirty="0">
                <a:solidFill>
                  <a:srgbClr val="000000"/>
                </a:solidFill>
                <a:latin typeface="Century Schoolbook" panose="02040604050505020304"/>
              </a:rPr>
              <a:t>Emotional Intelligence is a way of recognizing, understanding and choosing how we think, feel and act, shaping our understanding of ourselves and our interactions with others. </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90706" y="857252"/>
            <a:ext cx="3913632" cy="3913632"/>
          </a:xfrm>
          <a:prstGeom prst="rect">
            <a:avLst/>
          </a:prstGeom>
        </p:spPr>
      </p:pic>
    </p:spTree>
    <p:extLst>
      <p:ext uri="{BB962C8B-B14F-4D97-AF65-F5344CB8AC3E}">
        <p14:creationId xmlns:p14="http://schemas.microsoft.com/office/powerpoint/2010/main" val="1773308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3488FBF-D40D-4FC3-B3A8-1682FF00542E}"/>
              </a:ext>
            </a:extLst>
          </p:cNvPr>
          <p:cNvSpPr txBox="1">
            <a:spLocks noChangeAspect="1"/>
          </p:cNvSpPr>
          <p:nvPr/>
        </p:nvSpPr>
        <p:spPr>
          <a:xfrm>
            <a:off x="251460" y="2795349"/>
            <a:ext cx="8641080" cy="4062651"/>
          </a:xfrm>
          <a:custGeom>
            <a:avLst/>
            <a:gdLst>
              <a:gd name="connsiteX0" fmla="*/ 0 w 7696200"/>
              <a:gd name="connsiteY0" fmla="*/ 0 h 4431983"/>
              <a:gd name="connsiteX1" fmla="*/ 7696200 w 7696200"/>
              <a:gd name="connsiteY1" fmla="*/ 0 h 4431983"/>
              <a:gd name="connsiteX2" fmla="*/ 7696200 w 7696200"/>
              <a:gd name="connsiteY2" fmla="*/ 4431983 h 4431983"/>
              <a:gd name="connsiteX3" fmla="*/ 0 w 7696200"/>
              <a:gd name="connsiteY3" fmla="*/ 4431983 h 4431983"/>
              <a:gd name="connsiteX4" fmla="*/ 0 w 7696200"/>
              <a:gd name="connsiteY4" fmla="*/ 0 h 4431983"/>
              <a:gd name="connsiteX0" fmla="*/ 0 w 7696200"/>
              <a:gd name="connsiteY0" fmla="*/ 0 h 4431983"/>
              <a:gd name="connsiteX1" fmla="*/ 7696200 w 7696200"/>
              <a:gd name="connsiteY1" fmla="*/ 0 h 4431983"/>
              <a:gd name="connsiteX2" fmla="*/ 7696200 w 7696200"/>
              <a:gd name="connsiteY2" fmla="*/ 4431983 h 4431983"/>
              <a:gd name="connsiteX3" fmla="*/ 0 w 7696200"/>
              <a:gd name="connsiteY3" fmla="*/ 4431983 h 4431983"/>
              <a:gd name="connsiteX4" fmla="*/ 0 w 7696200"/>
              <a:gd name="connsiteY4" fmla="*/ 0 h 44319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96200" h="4431983">
                <a:moveTo>
                  <a:pt x="0" y="0"/>
                </a:moveTo>
                <a:lnTo>
                  <a:pt x="7696200" y="0"/>
                </a:lnTo>
                <a:lnTo>
                  <a:pt x="7696200" y="4431983"/>
                </a:lnTo>
                <a:lnTo>
                  <a:pt x="0" y="4431983"/>
                </a:lnTo>
                <a:lnTo>
                  <a:pt x="0" y="0"/>
                </a:lnTo>
                <a:close/>
              </a:path>
            </a:pathLst>
          </a:custGeom>
          <a:gradFill>
            <a:gsLst>
              <a:gs pos="3000">
                <a:schemeClr val="bg1"/>
              </a:gs>
              <a:gs pos="98000">
                <a:srgbClr val="182A5E"/>
              </a:gs>
            </a:gsLst>
            <a:lin ang="5400000" scaled="0"/>
          </a:gradFill>
        </p:spPr>
        <p:txBody>
          <a:bodyPr>
            <a:spAutoFit/>
            <a:scene3d>
              <a:camera prst="orthographicFront"/>
              <a:lightRig rig="threePt" dir="t"/>
            </a:scene3d>
            <a:sp3d>
              <a:bevelT w="0"/>
            </a:sp3d>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600" b="1" i="0" u="none" strike="noStrike" kern="1200" cap="none" spc="0" normalizeH="0" baseline="0" noProof="0" dirty="0">
                <a:ln w="3175">
                  <a:noFill/>
                </a:ln>
                <a:solidFill>
                  <a:srgbClr val="254071"/>
                </a:solidFill>
                <a:effectLst>
                  <a:outerShdw blurRad="190500" dist="304800" dir="6000000" sx="117000" sy="117000" algn="ctr" rotWithShape="0">
                    <a:srgbClr val="191741">
                      <a:alpha val="33000"/>
                    </a:srgbClr>
                  </a:outerShdw>
                </a:effectLst>
                <a:uLnTx/>
                <a:uFillTx/>
                <a:latin typeface="Times New Roman MT Extra Bold" pitchFamily="18" charset="0"/>
                <a:ea typeface="ＭＳ Ｐゴシック" pitchFamily="34" charset="-128"/>
                <a:cs typeface="+mn-cs"/>
              </a:rPr>
              <a:t>DISC</a:t>
            </a:r>
            <a:endParaRPr kumimoji="0" lang="en-US" sz="2400" b="0" i="0" u="none" strike="noStrike" kern="1200" cap="none" spc="0" normalizeH="0" baseline="0" noProof="0" dirty="0">
              <a:ln w="3175">
                <a:noFill/>
              </a:ln>
              <a:solidFill>
                <a:srgbClr val="254071"/>
              </a:solidFill>
              <a:effectLst>
                <a:outerShdw blurRad="190500" dist="279400" dir="6000000" sx="112000" sy="112000" algn="ctr" rotWithShape="0">
                  <a:srgbClr val="191741">
                    <a:alpha val="20784"/>
                  </a:srgbClr>
                </a:outerShdw>
              </a:effectLst>
              <a:uLnTx/>
              <a:uFillTx/>
              <a:latin typeface="Calibri"/>
              <a:ea typeface="ＭＳ Ｐゴシック" pitchFamily="34"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w="3175">
                  <a:noFill/>
                </a:ln>
                <a:solidFill>
                  <a:srgbClr val="254071"/>
                </a:solidFill>
                <a:effectLst>
                  <a:outerShdw blurRad="190500" dist="279400" dir="6000000" sx="112000" sy="112000" algn="ctr" rotWithShape="0">
                    <a:srgbClr val="191741">
                      <a:alpha val="20784"/>
                    </a:srgbClr>
                  </a:outerShdw>
                </a:effectLst>
                <a:uLnTx/>
                <a:uFillTx/>
                <a:latin typeface="Calibri"/>
                <a:ea typeface="ＭＳ Ｐゴシック" pitchFamily="34" charset="-128"/>
                <a:cs typeface="+mn-cs"/>
              </a:rPr>
              <a:t>Understanding Behavior</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2400" b="1" dirty="0">
              <a:ln w="3175">
                <a:noFill/>
              </a:ln>
              <a:solidFill>
                <a:srgbClr val="254071"/>
              </a:solidFill>
              <a:effectLst>
                <a:outerShdw blurRad="190500" dist="279400" dir="6000000" sx="112000" sy="112000" algn="ctr" rotWithShape="0">
                  <a:srgbClr val="191741">
                    <a:alpha val="20784"/>
                  </a:srgbClr>
                </a:outerShdw>
              </a:effectLst>
              <a:latin typeface="Calibri"/>
              <a:ea typeface="ＭＳ Ｐゴシック" pitchFamily="34" charset="-128"/>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dirty="0">
              <a:ln w="3175">
                <a:noFill/>
              </a:ln>
              <a:solidFill>
                <a:srgbClr val="254071"/>
              </a:solidFill>
              <a:effectLst>
                <a:outerShdw blurRad="190500" dist="279400" dir="6000000" sx="112000" sy="112000" algn="ctr" rotWithShape="0">
                  <a:srgbClr val="191741">
                    <a:alpha val="20784"/>
                  </a:srgbClr>
                </a:outerShdw>
              </a:effectLst>
              <a:uLnTx/>
              <a:uFillTx/>
              <a:latin typeface="Calibri"/>
              <a:ea typeface="ＭＳ Ｐゴシック" pitchFamily="34"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w="3175">
                <a:noFill/>
              </a:ln>
              <a:solidFill>
                <a:srgbClr val="254071"/>
              </a:solidFill>
              <a:effectLst>
                <a:outerShdw blurRad="190500" dist="279400" dir="6000000" sx="112000" sy="112000" algn="ctr" rotWithShape="0">
                  <a:srgbClr val="191741">
                    <a:alpha val="20784"/>
                  </a:srgbClr>
                </a:outerShdw>
              </a:effectLst>
              <a:uLnTx/>
              <a:uFillTx/>
              <a:latin typeface="Calibri"/>
              <a:ea typeface="ＭＳ Ｐゴシック" pitchFamily="34"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w="3175">
                <a:noFill/>
              </a:ln>
              <a:solidFill>
                <a:srgbClr val="254071"/>
              </a:solidFill>
              <a:effectLst>
                <a:outerShdw blurRad="190500" dist="279400" dir="6000000" sx="112000" sy="112000" algn="ctr" rotWithShape="0">
                  <a:srgbClr val="191741">
                    <a:alpha val="20784"/>
                  </a:srgbClr>
                </a:outerShdw>
              </a:effectLst>
              <a:uLnTx/>
              <a:uFillTx/>
              <a:latin typeface="Calibri"/>
              <a:ea typeface="ＭＳ Ｐゴシック" pitchFamily="34"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w="3175">
                <a:noFill/>
              </a:ln>
              <a:solidFill>
                <a:srgbClr val="254071"/>
              </a:solidFill>
              <a:effectLst>
                <a:outerShdw blurRad="190500" dist="279400" dir="6000000" sx="112000" sy="112000" algn="ctr" rotWithShape="0">
                  <a:srgbClr val="191741">
                    <a:alpha val="20784"/>
                  </a:srgbClr>
                </a:outerShdw>
              </a:effectLst>
              <a:uLnTx/>
              <a:uFillTx/>
              <a:latin typeface="Calibri"/>
              <a:ea typeface="ＭＳ Ｐゴシック" pitchFamily="34"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w="3175">
                <a:noFill/>
              </a:ln>
              <a:solidFill>
                <a:srgbClr val="254071"/>
              </a:solidFill>
              <a:effectLst>
                <a:outerShdw blurRad="190500" dist="279400" dir="6000000" sx="112000" sy="112000" algn="ctr" rotWithShape="0">
                  <a:srgbClr val="191741">
                    <a:alpha val="20784"/>
                  </a:srgbClr>
                </a:outerShdw>
              </a:effectLst>
              <a:uLnTx/>
              <a:uFillTx/>
              <a:latin typeface="Calibri"/>
              <a:ea typeface="ＭＳ Ｐゴシック" pitchFamily="34"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w="3175">
                <a:noFill/>
              </a:ln>
              <a:solidFill>
                <a:srgbClr val="254071"/>
              </a:solidFill>
              <a:effectLst>
                <a:outerShdw blurRad="190500" dist="279400" dir="6000000" sx="112000" sy="112000" algn="ctr" rotWithShape="0">
                  <a:srgbClr val="191741">
                    <a:alpha val="20784"/>
                  </a:srgbClr>
                </a:outerShdw>
              </a:effectLst>
              <a:uLnTx/>
              <a:uFillTx/>
              <a:latin typeface="Calibri"/>
              <a:ea typeface="ＭＳ Ｐゴシック" pitchFamily="34" charset="-128"/>
              <a:cs typeface="+mn-cs"/>
            </a:endParaRPr>
          </a:p>
        </p:txBody>
      </p:sp>
    </p:spTree>
    <p:extLst>
      <p:ext uri="{BB962C8B-B14F-4D97-AF65-F5344CB8AC3E}">
        <p14:creationId xmlns:p14="http://schemas.microsoft.com/office/powerpoint/2010/main" val="13988092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rot="16200000">
            <a:off x="-1598452" y="3138090"/>
            <a:ext cx="4516301" cy="692497"/>
          </a:xfrm>
          <a:prstGeom prst="rect">
            <a:avLst/>
          </a:prstGeom>
          <a:noFill/>
        </p:spPr>
        <p:txBody>
          <a:bodyPr wrap="none" lIns="68580" tIns="34290" rIns="68580" bIns="34290">
            <a:spAutoFit/>
            <a:scene3d>
              <a:camera prst="orthographicFront"/>
              <a:lightRig rig="harsh" dir="t"/>
            </a:scene3d>
            <a:sp3d extrusionH="57150" prstMaterial="matte">
              <a:bevelT w="63500" h="12700" prst="angle"/>
              <a:contourClr>
                <a:schemeClr val="bg1">
                  <a:lumMod val="65000"/>
                </a:schemeClr>
              </a:contourClr>
            </a:sp3d>
          </a:bodyPr>
          <a:lstStyle/>
          <a:p>
            <a:pPr algn="ctr" defTabSz="685800"/>
            <a:r>
              <a:rPr lang="en-US" sz="3000" b="1" dirty="0">
                <a:ln/>
                <a:solidFill>
                  <a:srgbClr val="000000"/>
                </a:solidFill>
                <a:latin typeface="Century Schoolbook" panose="02040604050505020304"/>
              </a:rPr>
              <a:t>Why</a:t>
            </a:r>
            <a:r>
              <a:rPr lang="en-US" sz="4050" b="1" dirty="0">
                <a:ln/>
                <a:solidFill>
                  <a:srgbClr val="000000"/>
                </a:solidFill>
                <a:latin typeface="Century Schoolbook" panose="02040604050505020304"/>
              </a:rPr>
              <a:t> </a:t>
            </a:r>
            <a:r>
              <a:rPr lang="en-US" sz="3300" b="1" dirty="0">
                <a:ln/>
                <a:solidFill>
                  <a:srgbClr val="000000"/>
                </a:solidFill>
                <a:latin typeface="Century Schoolbook" panose="02040604050505020304"/>
              </a:rPr>
              <a:t>Does it Matter?</a:t>
            </a:r>
          </a:p>
        </p:txBody>
      </p:sp>
      <p:pic>
        <p:nvPicPr>
          <p:cNvPr id="4" name="Picture 3"/>
          <p:cNvPicPr/>
          <p:nvPr/>
        </p:nvPicPr>
        <p:blipFill rotWithShape="1">
          <a:blip r:embed="rId3">
            <a:extLst>
              <a:ext uri="{28A0092B-C50C-407E-A947-70E740481C1C}">
                <a14:useLocalDpi xmlns:a14="http://schemas.microsoft.com/office/drawing/2010/main" val="0"/>
              </a:ext>
            </a:extLst>
          </a:blip>
          <a:srcRect b="70444"/>
          <a:stretch/>
        </p:blipFill>
        <p:spPr bwMode="auto">
          <a:xfrm>
            <a:off x="1005948" y="307113"/>
            <a:ext cx="7338060" cy="204366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0458634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rot="16200000">
            <a:off x="-2107639" y="2964889"/>
            <a:ext cx="4977026" cy="761747"/>
          </a:xfrm>
          <a:prstGeom prst="rect">
            <a:avLst/>
          </a:prstGeom>
          <a:noFill/>
        </p:spPr>
        <p:txBody>
          <a:bodyPr wrap="square" lIns="68580" tIns="34290" rIns="68580" bIns="34290">
            <a:spAutoFit/>
            <a:scene3d>
              <a:camera prst="orthographicFront"/>
              <a:lightRig rig="harsh" dir="t"/>
            </a:scene3d>
            <a:sp3d extrusionH="57150" prstMaterial="matte">
              <a:bevelT w="63500" h="12700" prst="angle"/>
              <a:contourClr>
                <a:schemeClr val="bg1">
                  <a:lumMod val="65000"/>
                </a:schemeClr>
              </a:contourClr>
            </a:sp3d>
          </a:bodyPr>
          <a:lstStyle/>
          <a:p>
            <a:pPr algn="ctr" defTabSz="685800"/>
            <a:r>
              <a:rPr lang="en-US" sz="3300" b="1" dirty="0">
                <a:ln/>
                <a:solidFill>
                  <a:srgbClr val="000000"/>
                </a:solidFill>
                <a:latin typeface="Century Schoolbook" panose="02040604050505020304"/>
              </a:rPr>
              <a:t>Why</a:t>
            </a:r>
            <a:r>
              <a:rPr lang="en-US" sz="4500" b="1" dirty="0">
                <a:ln/>
                <a:solidFill>
                  <a:srgbClr val="000000"/>
                </a:solidFill>
                <a:latin typeface="Century Schoolbook" panose="02040604050505020304"/>
              </a:rPr>
              <a:t> </a:t>
            </a:r>
            <a:r>
              <a:rPr lang="en-US" sz="3600" b="1" dirty="0">
                <a:ln/>
                <a:solidFill>
                  <a:srgbClr val="000000"/>
                </a:solidFill>
                <a:latin typeface="Century Schoolbook" panose="02040604050505020304"/>
              </a:rPr>
              <a:t>Does it Matter?</a:t>
            </a:r>
          </a:p>
        </p:txBody>
      </p:sp>
      <p:pic>
        <p:nvPicPr>
          <p:cNvPr id="4" name="Picture 3"/>
          <p:cNvPicPr/>
          <p:nvPr/>
        </p:nvPicPr>
        <p:blipFill rotWithShape="1">
          <a:blip r:embed="rId3">
            <a:extLst>
              <a:ext uri="{28A0092B-C50C-407E-A947-70E740481C1C}">
                <a14:useLocalDpi xmlns:a14="http://schemas.microsoft.com/office/drawing/2010/main" val="0"/>
              </a:ext>
            </a:extLst>
          </a:blip>
          <a:srcRect b="33842"/>
          <a:stretch/>
        </p:blipFill>
        <p:spPr bwMode="auto">
          <a:xfrm>
            <a:off x="820252" y="1174132"/>
            <a:ext cx="7638098" cy="339471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1185670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6131" y="1262045"/>
            <a:ext cx="7665801" cy="4184288"/>
          </a:xfrm>
          <a:prstGeom prst="rect">
            <a:avLst/>
          </a:prstGeom>
        </p:spPr>
      </p:pic>
      <p:sp>
        <p:nvSpPr>
          <p:cNvPr id="3" name="Rectangle 2"/>
          <p:cNvSpPr/>
          <p:nvPr/>
        </p:nvSpPr>
        <p:spPr>
          <a:xfrm rot="16200000">
            <a:off x="-1891782" y="3195797"/>
            <a:ext cx="4577215" cy="577081"/>
          </a:xfrm>
          <a:prstGeom prst="rect">
            <a:avLst/>
          </a:prstGeom>
          <a:noFill/>
        </p:spPr>
        <p:txBody>
          <a:bodyPr wrap="none" lIns="68580" tIns="34290" rIns="68580" bIns="34290">
            <a:spAutoFit/>
            <a:scene3d>
              <a:camera prst="orthographicFront"/>
              <a:lightRig rig="harsh" dir="t"/>
            </a:scene3d>
            <a:sp3d extrusionH="57150" prstMaterial="matte">
              <a:bevelT w="63500" h="12700" prst="angle"/>
              <a:contourClr>
                <a:schemeClr val="bg1">
                  <a:lumMod val="65000"/>
                </a:schemeClr>
              </a:contourClr>
            </a:sp3d>
          </a:bodyPr>
          <a:lstStyle/>
          <a:p>
            <a:pPr algn="ctr" defTabSz="685800"/>
            <a:r>
              <a:rPr lang="en-US" sz="3300" b="1" dirty="0">
                <a:ln/>
                <a:solidFill>
                  <a:srgbClr val="000000"/>
                </a:solidFill>
                <a:latin typeface="Century Schoolbook" panose="02040604050505020304"/>
              </a:rPr>
              <a:t>Why Does it Matter?</a:t>
            </a:r>
            <a:endParaRPr lang="en-US" sz="3300" b="1" dirty="0">
              <a:ln/>
              <a:solidFill>
                <a:srgbClr val="A7B789"/>
              </a:solidFill>
              <a:latin typeface="Century Schoolbook" panose="02040604050505020304"/>
            </a:endParaRPr>
          </a:p>
        </p:txBody>
      </p:sp>
    </p:spTree>
    <p:extLst>
      <p:ext uri="{BB962C8B-B14F-4D97-AF65-F5344CB8AC3E}">
        <p14:creationId xmlns:p14="http://schemas.microsoft.com/office/powerpoint/2010/main" val="30062643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20637" y="353336"/>
            <a:ext cx="4266710" cy="2980706"/>
          </a:xfrm>
          <a:prstGeom prst="rect">
            <a:avLst/>
          </a:prstGeom>
        </p:spPr>
      </p:pic>
      <p:sp>
        <p:nvSpPr>
          <p:cNvPr id="6" name="TextBox 5"/>
          <p:cNvSpPr txBox="1"/>
          <p:nvPr/>
        </p:nvSpPr>
        <p:spPr>
          <a:xfrm>
            <a:off x="245323" y="857250"/>
            <a:ext cx="3713936" cy="5193729"/>
          </a:xfrm>
          <a:prstGeom prst="rect">
            <a:avLst/>
          </a:prstGeom>
          <a:noFill/>
        </p:spPr>
        <p:txBody>
          <a:bodyPr wrap="square" rtlCol="0">
            <a:spAutoFit/>
          </a:bodyPr>
          <a:lstStyle/>
          <a:p>
            <a:pPr algn="ctr" defTabSz="685800"/>
            <a:r>
              <a:rPr lang="en-US" sz="1950" b="1" dirty="0">
                <a:solidFill>
                  <a:srgbClr val="000000"/>
                </a:solidFill>
                <a:latin typeface="Century Schoolbook" panose="02040604050505020304"/>
              </a:rPr>
              <a:t>EIQ can be measured as difference directly associated with personal and professional success in many areas, including:</a:t>
            </a:r>
          </a:p>
          <a:p>
            <a:pPr defTabSz="685800"/>
            <a:endParaRPr lang="en-US" sz="1950" b="1" dirty="0">
              <a:solidFill>
                <a:srgbClr val="000000"/>
              </a:solidFill>
              <a:latin typeface="Century Schoolbook" panose="02040604050505020304"/>
            </a:endParaRPr>
          </a:p>
          <a:p>
            <a:pPr marL="257175" indent="-257175" defTabSz="685800">
              <a:buFont typeface="Wingdings" panose="05000000000000000000" pitchFamily="2" charset="2"/>
              <a:buChar char="ü"/>
            </a:pPr>
            <a:r>
              <a:rPr lang="en-US" sz="1950" dirty="0">
                <a:solidFill>
                  <a:srgbClr val="000000"/>
                </a:solidFill>
                <a:latin typeface="Century Schoolbook" panose="02040604050505020304"/>
              </a:rPr>
              <a:t>Communication</a:t>
            </a:r>
          </a:p>
          <a:p>
            <a:pPr marL="257175" indent="-257175" defTabSz="685800">
              <a:buFont typeface="Wingdings" panose="05000000000000000000" pitchFamily="2" charset="2"/>
              <a:buChar char="ü"/>
            </a:pPr>
            <a:r>
              <a:rPr lang="en-US" sz="1950" dirty="0">
                <a:solidFill>
                  <a:srgbClr val="000000"/>
                </a:solidFill>
                <a:latin typeface="Century Schoolbook" panose="02040604050505020304"/>
              </a:rPr>
              <a:t>Decision-Making</a:t>
            </a:r>
          </a:p>
          <a:p>
            <a:pPr marL="257175" indent="-257175" defTabSz="685800">
              <a:buFont typeface="Wingdings" panose="05000000000000000000" pitchFamily="2" charset="2"/>
              <a:buChar char="ü"/>
            </a:pPr>
            <a:r>
              <a:rPr lang="en-US" sz="1950" dirty="0">
                <a:solidFill>
                  <a:srgbClr val="000000"/>
                </a:solidFill>
                <a:latin typeface="Century Schoolbook" panose="02040604050505020304"/>
              </a:rPr>
              <a:t>Leadership</a:t>
            </a:r>
          </a:p>
          <a:p>
            <a:pPr marL="257175" indent="-257175" defTabSz="685800">
              <a:buFont typeface="Wingdings" panose="05000000000000000000" pitchFamily="2" charset="2"/>
              <a:buChar char="ü"/>
            </a:pPr>
            <a:r>
              <a:rPr lang="en-US" sz="1950" dirty="0">
                <a:solidFill>
                  <a:srgbClr val="000000"/>
                </a:solidFill>
                <a:latin typeface="Century Schoolbook" panose="02040604050505020304"/>
              </a:rPr>
              <a:t>Sales</a:t>
            </a:r>
          </a:p>
          <a:p>
            <a:pPr marL="257175" indent="-257175" defTabSz="685800">
              <a:buFont typeface="Wingdings" panose="05000000000000000000" pitchFamily="2" charset="2"/>
              <a:buChar char="ü"/>
            </a:pPr>
            <a:r>
              <a:rPr lang="en-US" sz="1950" dirty="0">
                <a:solidFill>
                  <a:srgbClr val="000000"/>
                </a:solidFill>
                <a:latin typeface="Century Schoolbook" panose="02040604050505020304"/>
              </a:rPr>
              <a:t>Teamwork &amp; Team Performance</a:t>
            </a:r>
          </a:p>
          <a:p>
            <a:pPr marL="257175" indent="-257175" defTabSz="685800">
              <a:buFont typeface="Wingdings" panose="05000000000000000000" pitchFamily="2" charset="2"/>
              <a:buChar char="ü"/>
            </a:pPr>
            <a:r>
              <a:rPr lang="en-US" sz="1950" dirty="0">
                <a:solidFill>
                  <a:srgbClr val="000000"/>
                </a:solidFill>
                <a:latin typeface="Century Schoolbook" panose="02040604050505020304"/>
              </a:rPr>
              <a:t>Productivity</a:t>
            </a:r>
          </a:p>
          <a:p>
            <a:pPr marL="257175" indent="-257175" defTabSz="685800">
              <a:buFont typeface="Wingdings" panose="05000000000000000000" pitchFamily="2" charset="2"/>
              <a:buChar char="ü"/>
            </a:pPr>
            <a:r>
              <a:rPr lang="en-US" sz="1950" dirty="0">
                <a:solidFill>
                  <a:srgbClr val="000000"/>
                </a:solidFill>
                <a:latin typeface="Century Schoolbook" panose="02040604050505020304"/>
              </a:rPr>
              <a:t>Relationship Satisfaction</a:t>
            </a:r>
          </a:p>
          <a:p>
            <a:pPr marL="257175" indent="-257175" defTabSz="685800">
              <a:buFont typeface="Wingdings" panose="05000000000000000000" pitchFamily="2" charset="2"/>
              <a:buChar char="ü"/>
            </a:pPr>
            <a:r>
              <a:rPr lang="en-US" sz="1950" dirty="0">
                <a:solidFill>
                  <a:srgbClr val="000000"/>
                </a:solidFill>
                <a:latin typeface="Century Schoolbook" panose="02040604050505020304"/>
              </a:rPr>
              <a:t>Customer Service</a:t>
            </a:r>
          </a:p>
          <a:p>
            <a:pPr marL="257175" indent="-257175" defTabSz="685800">
              <a:buFont typeface="Wingdings" panose="05000000000000000000" pitchFamily="2" charset="2"/>
              <a:buChar char="ü"/>
            </a:pPr>
            <a:r>
              <a:rPr lang="en-US" sz="1950" dirty="0">
                <a:solidFill>
                  <a:srgbClr val="000000"/>
                </a:solidFill>
                <a:latin typeface="Century Schoolbook" panose="02040604050505020304"/>
              </a:rPr>
              <a:t>Conflict Management</a:t>
            </a:r>
          </a:p>
          <a:p>
            <a:pPr marL="257175" indent="-257175" defTabSz="685800">
              <a:buFont typeface="Wingdings" panose="05000000000000000000" pitchFamily="2" charset="2"/>
              <a:buChar char="ü"/>
            </a:pPr>
            <a:r>
              <a:rPr lang="en-US" sz="1950" dirty="0">
                <a:solidFill>
                  <a:srgbClr val="000000"/>
                </a:solidFill>
                <a:latin typeface="Century Schoolbook" panose="02040604050505020304"/>
              </a:rPr>
              <a:t>Overall Effectiveness</a:t>
            </a:r>
          </a:p>
        </p:txBody>
      </p:sp>
      <p:sp>
        <p:nvSpPr>
          <p:cNvPr id="7" name="Rectangle 6"/>
          <p:cNvSpPr/>
          <p:nvPr/>
        </p:nvSpPr>
        <p:spPr>
          <a:xfrm>
            <a:off x="4356235" y="5393106"/>
            <a:ext cx="4266711" cy="1315745"/>
          </a:xfrm>
          <a:prstGeom prst="rect">
            <a:avLst/>
          </a:prstGeom>
          <a:noFill/>
        </p:spPr>
        <p:txBody>
          <a:bodyPr wrap="square" lIns="68580" tIns="34290" rIns="68580" bIns="34290">
            <a:spAutoFit/>
            <a:scene3d>
              <a:camera prst="orthographicFront"/>
              <a:lightRig rig="harsh" dir="t"/>
            </a:scene3d>
            <a:sp3d extrusionH="57150" prstMaterial="matte">
              <a:bevelT w="63500" h="12700" prst="angle"/>
              <a:contourClr>
                <a:schemeClr val="bg1">
                  <a:lumMod val="65000"/>
                </a:schemeClr>
              </a:contourClr>
            </a:sp3d>
          </a:bodyPr>
          <a:lstStyle/>
          <a:p>
            <a:pPr algn="ctr" defTabSz="685800"/>
            <a:r>
              <a:rPr lang="en-US" sz="4050" b="1" dirty="0">
                <a:ln/>
                <a:solidFill>
                  <a:srgbClr val="0070C0"/>
                </a:solidFill>
                <a:latin typeface="Century Schoolbook" panose="02040604050505020304"/>
              </a:rPr>
              <a:t>Why Does it Matter?</a:t>
            </a:r>
          </a:p>
        </p:txBody>
      </p:sp>
    </p:spTree>
    <p:extLst>
      <p:ext uri="{BB962C8B-B14F-4D97-AF65-F5344CB8AC3E}">
        <p14:creationId xmlns:p14="http://schemas.microsoft.com/office/powerpoint/2010/main" val="555698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anim calcmode="lin" valueType="num">
                                      <p:cBhvr additive="base">
                                        <p:cTn id="7"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anim calcmode="lin" valueType="num">
                                      <p:cBhvr additive="base">
                                        <p:cTn id="13" dur="500" fill="hold"/>
                                        <p:tgtEl>
                                          <p:spTgt spid="6">
                                            <p:txEl>
                                              <p:pRg st="3" end="3"/>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anim calcmode="lin" valueType="num">
                                      <p:cBhvr additive="base">
                                        <p:cTn id="19" dur="500" fill="hold"/>
                                        <p:tgtEl>
                                          <p:spTgt spid="6">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6">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6">
                                            <p:txEl>
                                              <p:pRg st="5" end="5"/>
                                            </p:txEl>
                                          </p:spTgt>
                                        </p:tgtEl>
                                        <p:attrNameLst>
                                          <p:attrName>style.visibility</p:attrName>
                                        </p:attrNameLst>
                                      </p:cBhvr>
                                      <p:to>
                                        <p:strVal val="visible"/>
                                      </p:to>
                                    </p:set>
                                    <p:anim calcmode="lin" valueType="num">
                                      <p:cBhvr additive="base">
                                        <p:cTn id="25" dur="500" fill="hold"/>
                                        <p:tgtEl>
                                          <p:spTgt spid="6">
                                            <p:txEl>
                                              <p:pRg st="5" end="5"/>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6">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anim calcmode="lin" valueType="num">
                                      <p:cBhvr additive="base">
                                        <p:cTn id="31" dur="500" fill="hold"/>
                                        <p:tgtEl>
                                          <p:spTgt spid="6">
                                            <p:txEl>
                                              <p:pRg st="6" end="6"/>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6">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6">
                                            <p:txEl>
                                              <p:pRg st="7" end="7"/>
                                            </p:txEl>
                                          </p:spTgt>
                                        </p:tgtEl>
                                        <p:attrNameLst>
                                          <p:attrName>style.visibility</p:attrName>
                                        </p:attrNameLst>
                                      </p:cBhvr>
                                      <p:to>
                                        <p:strVal val="visible"/>
                                      </p:to>
                                    </p:set>
                                    <p:anim calcmode="lin" valueType="num">
                                      <p:cBhvr additive="base">
                                        <p:cTn id="37" dur="500" fill="hold"/>
                                        <p:tgtEl>
                                          <p:spTgt spid="6">
                                            <p:txEl>
                                              <p:pRg st="7" end="7"/>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6">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6">
                                            <p:txEl>
                                              <p:pRg st="8" end="8"/>
                                            </p:txEl>
                                          </p:spTgt>
                                        </p:tgtEl>
                                        <p:attrNameLst>
                                          <p:attrName>style.visibility</p:attrName>
                                        </p:attrNameLst>
                                      </p:cBhvr>
                                      <p:to>
                                        <p:strVal val="visible"/>
                                      </p:to>
                                    </p:set>
                                    <p:anim calcmode="lin" valueType="num">
                                      <p:cBhvr additive="base">
                                        <p:cTn id="43" dur="500" fill="hold"/>
                                        <p:tgtEl>
                                          <p:spTgt spid="6">
                                            <p:txEl>
                                              <p:pRg st="8" end="8"/>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6">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6">
                                            <p:txEl>
                                              <p:pRg st="9" end="9"/>
                                            </p:txEl>
                                          </p:spTgt>
                                        </p:tgtEl>
                                        <p:attrNameLst>
                                          <p:attrName>style.visibility</p:attrName>
                                        </p:attrNameLst>
                                      </p:cBhvr>
                                      <p:to>
                                        <p:strVal val="visible"/>
                                      </p:to>
                                    </p:set>
                                    <p:anim calcmode="lin" valueType="num">
                                      <p:cBhvr additive="base">
                                        <p:cTn id="49" dur="500" fill="hold"/>
                                        <p:tgtEl>
                                          <p:spTgt spid="6">
                                            <p:txEl>
                                              <p:pRg st="9" end="9"/>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6">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6">
                                            <p:txEl>
                                              <p:pRg st="10" end="10"/>
                                            </p:txEl>
                                          </p:spTgt>
                                        </p:tgtEl>
                                        <p:attrNameLst>
                                          <p:attrName>style.visibility</p:attrName>
                                        </p:attrNameLst>
                                      </p:cBhvr>
                                      <p:to>
                                        <p:strVal val="visible"/>
                                      </p:to>
                                    </p:set>
                                    <p:anim calcmode="lin" valueType="num">
                                      <p:cBhvr additive="base">
                                        <p:cTn id="55" dur="500" fill="hold"/>
                                        <p:tgtEl>
                                          <p:spTgt spid="6">
                                            <p:txEl>
                                              <p:pRg st="10" end="10"/>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6">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6">
                                            <p:txEl>
                                              <p:pRg st="11" end="11"/>
                                            </p:txEl>
                                          </p:spTgt>
                                        </p:tgtEl>
                                        <p:attrNameLst>
                                          <p:attrName>style.visibility</p:attrName>
                                        </p:attrNameLst>
                                      </p:cBhvr>
                                      <p:to>
                                        <p:strVal val="visible"/>
                                      </p:to>
                                    </p:set>
                                    <p:anim calcmode="lin" valueType="num">
                                      <p:cBhvr additive="base">
                                        <p:cTn id="61" dur="500" fill="hold"/>
                                        <p:tgtEl>
                                          <p:spTgt spid="6">
                                            <p:txEl>
                                              <p:pRg st="11" end="11"/>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6">
                                            <p:txEl>
                                              <p:pRg st="11" end="1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5300"/>
                    </a14:imgEffect>
                  </a14:imgLayer>
                </a14:imgProps>
              </a:ext>
              <a:ext uri="{28A0092B-C50C-407E-A947-70E740481C1C}">
                <a14:useLocalDpi xmlns:a14="http://schemas.microsoft.com/office/drawing/2010/main" val="0"/>
              </a:ext>
            </a:extLst>
          </a:blip>
          <a:stretch>
            <a:fillRect/>
          </a:stretch>
        </p:blipFill>
        <p:spPr>
          <a:xfrm>
            <a:off x="263782" y="961865"/>
            <a:ext cx="1519451" cy="1604074"/>
          </a:xfrm>
          <a:prstGeom prst="rect">
            <a:avLst/>
          </a:prstGeom>
        </p:spPr>
      </p:pic>
      <p:sp>
        <p:nvSpPr>
          <p:cNvPr id="2" name="Rectangle 1"/>
          <p:cNvSpPr/>
          <p:nvPr/>
        </p:nvSpPr>
        <p:spPr>
          <a:xfrm>
            <a:off x="127590" y="3769419"/>
            <a:ext cx="8021999" cy="2400657"/>
          </a:xfrm>
          <a:prstGeom prst="rect">
            <a:avLst/>
          </a:prstGeom>
        </p:spPr>
        <p:txBody>
          <a:bodyPr wrap="square">
            <a:spAutoFit/>
          </a:bodyPr>
          <a:lstStyle/>
          <a:p>
            <a:pPr defTabSz="685800"/>
            <a:r>
              <a:rPr lang="en-US" altLang="en-US" sz="3000" b="1" dirty="0">
                <a:solidFill>
                  <a:srgbClr val="000000"/>
                </a:solidFill>
                <a:latin typeface="Century Schoolbook" panose="02040604050505020304"/>
                <a:cs typeface="MV Boli" panose="02000500030200090000" pitchFamily="2" charset="0"/>
              </a:rPr>
              <a:t>As a table group:</a:t>
            </a:r>
          </a:p>
          <a:p>
            <a:pPr marL="342900" lvl="1" defTabSz="685800"/>
            <a:r>
              <a:rPr lang="en-US" altLang="en-US" sz="3000" dirty="0">
                <a:solidFill>
                  <a:srgbClr val="000000"/>
                </a:solidFill>
                <a:latin typeface="Century Schoolbook" panose="02040604050505020304"/>
              </a:rPr>
              <a:t>Define success in 2 of the areas based on your understanding of emotional intelligence</a:t>
            </a:r>
          </a:p>
          <a:p>
            <a:pPr marL="342900" lvl="1" defTabSz="685800"/>
            <a:endParaRPr lang="en-US" altLang="en-US" sz="3000" dirty="0">
              <a:solidFill>
                <a:srgbClr val="000000"/>
              </a:solidFill>
              <a:latin typeface="Century Schoolbook" panose="02040604050505020304"/>
            </a:endParaRPr>
          </a:p>
        </p:txBody>
      </p:sp>
      <p:sp>
        <p:nvSpPr>
          <p:cNvPr id="13" name="Title 1"/>
          <p:cNvSpPr txBox="1">
            <a:spLocks/>
          </p:cNvSpPr>
          <p:nvPr/>
        </p:nvSpPr>
        <p:spPr>
          <a:xfrm>
            <a:off x="1657350" y="225761"/>
            <a:ext cx="5829300" cy="8572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685800">
              <a:defRPr/>
            </a:pPr>
            <a:r>
              <a:rPr lang="en-US" sz="3300" dirty="0">
                <a:solidFill>
                  <a:srgbClr val="000000"/>
                </a:solidFill>
                <a:latin typeface="Century Schoolbook" panose="02040604050505020304"/>
              </a:rPr>
              <a:t>Table Discussion</a:t>
            </a:r>
          </a:p>
        </p:txBody>
      </p:sp>
      <p:sp>
        <p:nvSpPr>
          <p:cNvPr id="4" name="Rectangle 3"/>
          <p:cNvSpPr/>
          <p:nvPr/>
        </p:nvSpPr>
        <p:spPr>
          <a:xfrm>
            <a:off x="4138590" y="1083011"/>
            <a:ext cx="2800350" cy="2169825"/>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57175" indent="-257175" defTabSz="685800">
              <a:buFont typeface="Wingdings" panose="05000000000000000000" pitchFamily="2" charset="2"/>
              <a:buChar char="ü"/>
            </a:pPr>
            <a:r>
              <a:rPr lang="en-US" sz="1350" b="1" dirty="0">
                <a:solidFill>
                  <a:srgbClr val="000000"/>
                </a:solidFill>
                <a:latin typeface="Century Schoolbook" panose="02040604050505020304"/>
              </a:rPr>
              <a:t>Communication</a:t>
            </a:r>
          </a:p>
          <a:p>
            <a:pPr marL="257175" indent="-257175" defTabSz="685800">
              <a:buFont typeface="Wingdings" panose="05000000000000000000" pitchFamily="2" charset="2"/>
              <a:buChar char="ü"/>
            </a:pPr>
            <a:r>
              <a:rPr lang="en-US" sz="1350" b="1" dirty="0">
                <a:solidFill>
                  <a:srgbClr val="000000"/>
                </a:solidFill>
                <a:latin typeface="Century Schoolbook" panose="02040604050505020304"/>
              </a:rPr>
              <a:t>Decision-Making</a:t>
            </a:r>
          </a:p>
          <a:p>
            <a:pPr marL="257175" indent="-257175" defTabSz="685800">
              <a:buFont typeface="Wingdings" panose="05000000000000000000" pitchFamily="2" charset="2"/>
              <a:buChar char="ü"/>
            </a:pPr>
            <a:r>
              <a:rPr lang="en-US" sz="1350" b="1" dirty="0">
                <a:solidFill>
                  <a:srgbClr val="000000"/>
                </a:solidFill>
                <a:latin typeface="Century Schoolbook" panose="02040604050505020304"/>
              </a:rPr>
              <a:t>Leadership</a:t>
            </a:r>
          </a:p>
          <a:p>
            <a:pPr marL="257175" indent="-257175" defTabSz="685800">
              <a:buFont typeface="Wingdings" panose="05000000000000000000" pitchFamily="2" charset="2"/>
              <a:buChar char="ü"/>
            </a:pPr>
            <a:r>
              <a:rPr lang="en-US" sz="1350" b="1" dirty="0">
                <a:solidFill>
                  <a:srgbClr val="000000"/>
                </a:solidFill>
                <a:latin typeface="Century Schoolbook" panose="02040604050505020304"/>
              </a:rPr>
              <a:t>Sales</a:t>
            </a:r>
          </a:p>
          <a:p>
            <a:pPr marL="257175" indent="-257175" defTabSz="685800">
              <a:buFont typeface="Wingdings" panose="05000000000000000000" pitchFamily="2" charset="2"/>
              <a:buChar char="ü"/>
            </a:pPr>
            <a:r>
              <a:rPr lang="en-US" sz="1350" b="1" dirty="0">
                <a:solidFill>
                  <a:srgbClr val="000000"/>
                </a:solidFill>
                <a:latin typeface="Century Schoolbook" panose="02040604050505020304"/>
              </a:rPr>
              <a:t>Teamwork &amp; Team Performance</a:t>
            </a:r>
          </a:p>
          <a:p>
            <a:pPr marL="257175" indent="-257175" defTabSz="685800">
              <a:buFont typeface="Wingdings" panose="05000000000000000000" pitchFamily="2" charset="2"/>
              <a:buChar char="ü"/>
            </a:pPr>
            <a:r>
              <a:rPr lang="en-US" sz="1350" b="1" dirty="0">
                <a:solidFill>
                  <a:srgbClr val="000000"/>
                </a:solidFill>
                <a:latin typeface="Century Schoolbook" panose="02040604050505020304"/>
              </a:rPr>
              <a:t>Productivity</a:t>
            </a:r>
          </a:p>
          <a:p>
            <a:pPr marL="257175" indent="-257175" defTabSz="685800">
              <a:buFont typeface="Wingdings" panose="05000000000000000000" pitchFamily="2" charset="2"/>
              <a:buChar char="ü"/>
            </a:pPr>
            <a:r>
              <a:rPr lang="en-US" sz="1350" b="1" dirty="0">
                <a:solidFill>
                  <a:srgbClr val="000000"/>
                </a:solidFill>
                <a:latin typeface="Century Schoolbook" panose="02040604050505020304"/>
              </a:rPr>
              <a:t>Relationship Satisfaction</a:t>
            </a:r>
          </a:p>
          <a:p>
            <a:pPr marL="257175" indent="-257175" defTabSz="685800">
              <a:buFont typeface="Wingdings" panose="05000000000000000000" pitchFamily="2" charset="2"/>
              <a:buChar char="ü"/>
            </a:pPr>
            <a:r>
              <a:rPr lang="en-US" sz="1350" b="1" dirty="0">
                <a:solidFill>
                  <a:srgbClr val="000000"/>
                </a:solidFill>
                <a:latin typeface="Century Schoolbook" panose="02040604050505020304"/>
              </a:rPr>
              <a:t>Customer Service</a:t>
            </a:r>
          </a:p>
          <a:p>
            <a:pPr marL="257175" indent="-257175" defTabSz="685800">
              <a:buFont typeface="Wingdings" panose="05000000000000000000" pitchFamily="2" charset="2"/>
              <a:buChar char="ü"/>
            </a:pPr>
            <a:r>
              <a:rPr lang="en-US" sz="1350" b="1" dirty="0">
                <a:solidFill>
                  <a:srgbClr val="000000"/>
                </a:solidFill>
                <a:latin typeface="Century Schoolbook" panose="02040604050505020304"/>
              </a:rPr>
              <a:t>Conflict Management</a:t>
            </a:r>
          </a:p>
        </p:txBody>
      </p:sp>
    </p:spTree>
    <p:extLst>
      <p:ext uri="{BB962C8B-B14F-4D97-AF65-F5344CB8AC3E}">
        <p14:creationId xmlns:p14="http://schemas.microsoft.com/office/powerpoint/2010/main" val="26079643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082" y="575798"/>
            <a:ext cx="8412874" cy="523399"/>
          </a:xfrm>
        </p:spPr>
        <p:txBody>
          <a:bodyPr>
            <a:normAutofit fontScale="90000"/>
          </a:bodyPr>
          <a:lstStyle/>
          <a:p>
            <a:r>
              <a:rPr lang="en-US" b="1" dirty="0"/>
              <a:t>Tips on Low and High EQ</a:t>
            </a:r>
          </a:p>
        </p:txBody>
      </p:sp>
      <p:sp>
        <p:nvSpPr>
          <p:cNvPr id="3" name="Text Placeholder 2"/>
          <p:cNvSpPr>
            <a:spLocks noGrp="1"/>
          </p:cNvSpPr>
          <p:nvPr>
            <p:ph type="body" idx="1"/>
          </p:nvPr>
        </p:nvSpPr>
        <p:spPr/>
        <p:txBody>
          <a:bodyPr/>
          <a:lstStyle/>
          <a:p>
            <a:pPr algn="ctr"/>
            <a:r>
              <a:rPr lang="en-US" u="sng" dirty="0"/>
              <a:t>Low Emotional Intelligence</a:t>
            </a:r>
          </a:p>
          <a:p>
            <a:endParaRPr lang="en-US" dirty="0"/>
          </a:p>
        </p:txBody>
      </p:sp>
      <p:sp>
        <p:nvSpPr>
          <p:cNvPr id="4" name="Content Placeholder 3"/>
          <p:cNvSpPr>
            <a:spLocks noGrp="1"/>
          </p:cNvSpPr>
          <p:nvPr>
            <p:ph sz="half" idx="2"/>
          </p:nvPr>
        </p:nvSpPr>
        <p:spPr>
          <a:xfrm>
            <a:off x="629842" y="2736056"/>
            <a:ext cx="3868340" cy="2973228"/>
          </a:xfrm>
        </p:spPr>
        <p:txBody>
          <a:bodyPr>
            <a:normAutofit fontScale="92500" lnSpcReduction="10000"/>
          </a:bodyPr>
          <a:lstStyle/>
          <a:p>
            <a:pPr fontAlgn="ctr"/>
            <a:r>
              <a:rPr lang="en-US" dirty="0"/>
              <a:t>Feels misunderstood and unappreciated</a:t>
            </a:r>
          </a:p>
          <a:p>
            <a:pPr fontAlgn="ctr"/>
            <a:r>
              <a:rPr lang="en-US" dirty="0"/>
              <a:t>Blames others for problems and difficult situations</a:t>
            </a:r>
          </a:p>
          <a:p>
            <a:pPr fontAlgn="ctr"/>
            <a:r>
              <a:rPr lang="en-US" dirty="0"/>
              <a:t>Subject to emotional outbursts and moodiness</a:t>
            </a:r>
          </a:p>
          <a:p>
            <a:pPr fontAlgn="ctr"/>
            <a:r>
              <a:rPr lang="en-US" dirty="0"/>
              <a:t>Gets angry and hostile in conflict and confrontation</a:t>
            </a:r>
          </a:p>
          <a:p>
            <a:pPr fontAlgn="ctr"/>
            <a:r>
              <a:rPr lang="en-US" dirty="0"/>
              <a:t>Focuses on competition and winning</a:t>
            </a:r>
          </a:p>
          <a:p>
            <a:pPr fontAlgn="ctr"/>
            <a:r>
              <a:rPr lang="en-US" dirty="0"/>
              <a:t>Doesn’t understand what others are thinking and feeling unless directly told</a:t>
            </a:r>
          </a:p>
          <a:p>
            <a:pPr fontAlgn="ctr"/>
            <a:r>
              <a:rPr lang="en-US" dirty="0"/>
              <a:t>Has few long-term, quality relationships</a:t>
            </a:r>
          </a:p>
          <a:p>
            <a:endParaRPr lang="en-US" dirty="0"/>
          </a:p>
        </p:txBody>
      </p:sp>
      <p:sp>
        <p:nvSpPr>
          <p:cNvPr id="5" name="Text Placeholder 4"/>
          <p:cNvSpPr>
            <a:spLocks noGrp="1"/>
          </p:cNvSpPr>
          <p:nvPr>
            <p:ph type="body" sz="quarter" idx="3"/>
          </p:nvPr>
        </p:nvSpPr>
        <p:spPr/>
        <p:txBody>
          <a:bodyPr/>
          <a:lstStyle/>
          <a:p>
            <a:pPr algn="ctr"/>
            <a:r>
              <a:rPr lang="en-US" u="sng" dirty="0"/>
              <a:t>High Emotional Intelligence</a:t>
            </a:r>
          </a:p>
          <a:p>
            <a:endParaRPr lang="en-US" dirty="0"/>
          </a:p>
        </p:txBody>
      </p:sp>
      <p:sp>
        <p:nvSpPr>
          <p:cNvPr id="6" name="Content Placeholder 5"/>
          <p:cNvSpPr>
            <a:spLocks noGrp="1"/>
          </p:cNvSpPr>
          <p:nvPr>
            <p:ph sz="quarter" idx="4"/>
          </p:nvPr>
        </p:nvSpPr>
        <p:spPr>
          <a:xfrm>
            <a:off x="4629150" y="2736056"/>
            <a:ext cx="3887391" cy="2973229"/>
          </a:xfrm>
        </p:spPr>
        <p:txBody>
          <a:bodyPr>
            <a:normAutofit fontScale="92500" lnSpcReduction="10000"/>
          </a:bodyPr>
          <a:lstStyle/>
          <a:p>
            <a:pPr fontAlgn="ctr"/>
            <a:r>
              <a:rPr lang="en-US" dirty="0"/>
              <a:t>Learns and adapts to audiences and situations</a:t>
            </a:r>
          </a:p>
          <a:p>
            <a:pPr fontAlgn="ctr"/>
            <a:r>
              <a:rPr lang="en-US" dirty="0"/>
              <a:t>Assumes responsibility and fixes problems (creatively)</a:t>
            </a:r>
          </a:p>
          <a:p>
            <a:r>
              <a:rPr lang="en-US" dirty="0"/>
              <a:t>Takes control of performance and productivity; Self-disciplined </a:t>
            </a:r>
          </a:p>
          <a:p>
            <a:pPr fontAlgn="ctr"/>
            <a:r>
              <a:rPr lang="en-US" dirty="0"/>
              <a:t>Manages feelings for positive, win/win resolution</a:t>
            </a:r>
          </a:p>
          <a:p>
            <a:pPr fontAlgn="ctr"/>
            <a:r>
              <a:rPr lang="en-US" dirty="0"/>
              <a:t>Emphasizes abundance thinking, teamwork and collaboration</a:t>
            </a:r>
          </a:p>
          <a:p>
            <a:pPr fontAlgn="ctr"/>
            <a:r>
              <a:rPr lang="en-US" dirty="0"/>
              <a:t>Effective at reading both verbal and nonverbal cues for empathy</a:t>
            </a:r>
          </a:p>
          <a:p>
            <a:pPr fontAlgn="ctr"/>
            <a:r>
              <a:rPr lang="en-US" dirty="0"/>
              <a:t>Leverages relationships for mutual gain and growth</a:t>
            </a:r>
          </a:p>
          <a:p>
            <a:endParaRPr lang="en-US" dirty="0"/>
          </a:p>
        </p:txBody>
      </p:sp>
      <p:pic>
        <p:nvPicPr>
          <p:cNvPr id="8" name="Picture 7"/>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5300"/>
                    </a14:imgEffect>
                  </a14:imgLayer>
                </a14:imgProps>
              </a:ext>
              <a:ext uri="{28A0092B-C50C-407E-A947-70E740481C1C}">
                <a14:useLocalDpi xmlns:a14="http://schemas.microsoft.com/office/drawing/2010/main" val="0"/>
              </a:ext>
            </a:extLst>
          </a:blip>
          <a:stretch>
            <a:fillRect/>
          </a:stretch>
        </p:blipFill>
        <p:spPr>
          <a:xfrm>
            <a:off x="6804359" y="425832"/>
            <a:ext cx="1519451" cy="1346730"/>
          </a:xfrm>
          <a:prstGeom prst="rect">
            <a:avLst/>
          </a:prstGeom>
        </p:spPr>
      </p:pic>
    </p:spTree>
    <p:extLst>
      <p:ext uri="{BB962C8B-B14F-4D97-AF65-F5344CB8AC3E}">
        <p14:creationId xmlns:p14="http://schemas.microsoft.com/office/powerpoint/2010/main" val="3408430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anim calcmode="lin" valueType="num">
                                      <p:cBhvr additive="base">
                                        <p:cTn id="13"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anim calcmode="lin" valueType="num">
                                      <p:cBhvr additive="base">
                                        <p:cTn id="19"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4">
                                            <p:txEl>
                                              <p:pRg st="3" end="3"/>
                                            </p:txEl>
                                          </p:spTgt>
                                        </p:tgtEl>
                                        <p:attrNameLst>
                                          <p:attrName>style.visibility</p:attrName>
                                        </p:attrNameLst>
                                      </p:cBhvr>
                                      <p:to>
                                        <p:strVal val="visible"/>
                                      </p:to>
                                    </p:set>
                                    <p:anim calcmode="lin" valueType="num">
                                      <p:cBhvr additive="base">
                                        <p:cTn id="25"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4">
                                            <p:txEl>
                                              <p:pRg st="4" end="4"/>
                                            </p:txEl>
                                          </p:spTgt>
                                        </p:tgtEl>
                                        <p:attrNameLst>
                                          <p:attrName>style.visibility</p:attrName>
                                        </p:attrNameLst>
                                      </p:cBhvr>
                                      <p:to>
                                        <p:strVal val="visible"/>
                                      </p:to>
                                    </p:set>
                                    <p:anim calcmode="lin" valueType="num">
                                      <p:cBhvr additive="base">
                                        <p:cTn id="31"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4">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4">
                                            <p:txEl>
                                              <p:pRg st="5" end="5"/>
                                            </p:txEl>
                                          </p:spTgt>
                                        </p:tgtEl>
                                        <p:attrNameLst>
                                          <p:attrName>style.visibility</p:attrName>
                                        </p:attrNameLst>
                                      </p:cBhvr>
                                      <p:to>
                                        <p:strVal val="visible"/>
                                      </p:to>
                                    </p:set>
                                    <p:anim calcmode="lin" valueType="num">
                                      <p:cBhvr additive="base">
                                        <p:cTn id="37" dur="500" fill="hold"/>
                                        <p:tgtEl>
                                          <p:spTgt spid="4">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4">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4">
                                            <p:txEl>
                                              <p:pRg st="6" end="6"/>
                                            </p:txEl>
                                          </p:spTgt>
                                        </p:tgtEl>
                                        <p:attrNameLst>
                                          <p:attrName>style.visibility</p:attrName>
                                        </p:attrNameLst>
                                      </p:cBhvr>
                                      <p:to>
                                        <p:strVal val="visible"/>
                                      </p:to>
                                    </p:set>
                                    <p:anim calcmode="lin" valueType="num">
                                      <p:cBhvr additive="base">
                                        <p:cTn id="43" dur="500" fill="hold"/>
                                        <p:tgtEl>
                                          <p:spTgt spid="4">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4">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9FF99BD-075F-4761-A995-6FC574BD25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A7B21A54-9BA3-4EA9-B460-5A829ADD90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7759" y="480060"/>
            <a:ext cx="8428482" cy="589788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FA8F714-B9D8-488A-8CCA-E9948FF913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2599" y="643468"/>
            <a:ext cx="8178800" cy="557106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F160FA94-F7A3-48E5-B211-9055DD252E6A}"/>
              </a:ext>
            </a:extLst>
          </p:cNvPr>
          <p:cNvPicPr>
            <a:picLocks noChangeAspect="1"/>
          </p:cNvPicPr>
          <p:nvPr/>
        </p:nvPicPr>
        <p:blipFill>
          <a:blip r:embed="rId3"/>
          <a:stretch>
            <a:fillRect/>
          </a:stretch>
        </p:blipFill>
        <p:spPr>
          <a:xfrm>
            <a:off x="840357" y="1326879"/>
            <a:ext cx="7463281" cy="4198096"/>
          </a:xfrm>
          <a:prstGeom prst="rect">
            <a:avLst/>
          </a:prstGeom>
        </p:spPr>
      </p:pic>
    </p:spTree>
    <p:extLst>
      <p:ext uri="{BB962C8B-B14F-4D97-AF65-F5344CB8AC3E}">
        <p14:creationId xmlns:p14="http://schemas.microsoft.com/office/powerpoint/2010/main" val="36921808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58791190"/>
              </p:ext>
            </p:extLst>
          </p:nvPr>
        </p:nvGraphicFramePr>
        <p:xfrm>
          <a:off x="241738" y="2233053"/>
          <a:ext cx="8618484" cy="4404230"/>
        </p:xfrm>
        <a:graphic>
          <a:graphicData uri="http://schemas.openxmlformats.org/drawingml/2006/table">
            <a:tbl>
              <a:tblPr firstRow="1" bandRow="1">
                <a:tableStyleId>{5940675A-B579-460E-94D1-54222C63F5DA}</a:tableStyleId>
              </a:tblPr>
              <a:tblGrid>
                <a:gridCol w="4309242">
                  <a:extLst>
                    <a:ext uri="{9D8B030D-6E8A-4147-A177-3AD203B41FA5}">
                      <a16:colId xmlns:a16="http://schemas.microsoft.com/office/drawing/2014/main" val="2986224175"/>
                    </a:ext>
                  </a:extLst>
                </a:gridCol>
                <a:gridCol w="4309242">
                  <a:extLst>
                    <a:ext uri="{9D8B030D-6E8A-4147-A177-3AD203B41FA5}">
                      <a16:colId xmlns:a16="http://schemas.microsoft.com/office/drawing/2014/main" val="4000875825"/>
                    </a:ext>
                  </a:extLst>
                </a:gridCol>
              </a:tblGrid>
              <a:tr h="2202115">
                <a:tc>
                  <a:txBody>
                    <a:bodyPr/>
                    <a:lstStyle/>
                    <a:p>
                      <a:endParaRPr lang="en-US" dirty="0"/>
                    </a:p>
                  </a:txBody>
                  <a:tcPr/>
                </a:tc>
                <a:tc>
                  <a:txBody>
                    <a:bodyPr/>
                    <a:lstStyle/>
                    <a:p>
                      <a:endParaRPr lang="en-US" dirty="0"/>
                    </a:p>
                  </a:txBody>
                  <a:tcPr/>
                </a:tc>
                <a:extLst>
                  <a:ext uri="{0D108BD9-81ED-4DB2-BD59-A6C34878D82A}">
                    <a16:rowId xmlns:a16="http://schemas.microsoft.com/office/drawing/2014/main" val="618964774"/>
                  </a:ext>
                </a:extLst>
              </a:tr>
              <a:tr h="2202115">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614088863"/>
                  </a:ext>
                </a:extLst>
              </a:tr>
            </a:tbl>
          </a:graphicData>
        </a:graphic>
      </p:graphicFrame>
      <p:pic>
        <p:nvPicPr>
          <p:cNvPr id="3" name="Picture 2"/>
          <p:cNvPicPr/>
          <p:nvPr/>
        </p:nvPicPr>
        <p:blipFill rotWithShape="1">
          <a:blip r:embed="rId3"/>
          <a:srcRect l="48397" t="30241" r="40208" b="18535"/>
          <a:stretch/>
        </p:blipFill>
        <p:spPr bwMode="auto">
          <a:xfrm>
            <a:off x="2050712" y="2251195"/>
            <a:ext cx="2164038" cy="2002616"/>
          </a:xfrm>
          <a:prstGeom prst="rect">
            <a:avLst/>
          </a:prstGeom>
          <a:ln>
            <a:noFill/>
          </a:ln>
          <a:extLst>
            <a:ext uri="{53640926-AAD7-44D8-BBD7-CCE9431645EC}">
              <a14:shadowObscured xmlns:a14="http://schemas.microsoft.com/office/drawing/2010/main"/>
            </a:ext>
          </a:extLst>
        </p:spPr>
      </p:pic>
      <p:sp>
        <p:nvSpPr>
          <p:cNvPr id="4" name="TextBox 3"/>
          <p:cNvSpPr txBox="1"/>
          <p:nvPr/>
        </p:nvSpPr>
        <p:spPr>
          <a:xfrm>
            <a:off x="350442" y="2778140"/>
            <a:ext cx="1600864" cy="707886"/>
          </a:xfrm>
          <a:prstGeom prst="rect">
            <a:avLst/>
          </a:prstGeom>
          <a:noFill/>
        </p:spPr>
        <p:txBody>
          <a:bodyPr wrap="square" rtlCol="0">
            <a:spAutoFit/>
          </a:bodyPr>
          <a:lstStyle/>
          <a:p>
            <a:pPr algn="ctr"/>
            <a:r>
              <a:rPr lang="en-US" sz="2000" b="1" i="1" dirty="0"/>
              <a:t>Self-Recognition</a:t>
            </a:r>
          </a:p>
        </p:txBody>
      </p:sp>
      <p:sp>
        <p:nvSpPr>
          <p:cNvPr id="5" name="TextBox 4"/>
          <p:cNvSpPr txBox="1"/>
          <p:nvPr/>
        </p:nvSpPr>
        <p:spPr>
          <a:xfrm>
            <a:off x="350442" y="5219557"/>
            <a:ext cx="1772650" cy="707886"/>
          </a:xfrm>
          <a:prstGeom prst="rect">
            <a:avLst/>
          </a:prstGeom>
          <a:noFill/>
        </p:spPr>
        <p:txBody>
          <a:bodyPr wrap="square" rtlCol="0">
            <a:spAutoFit/>
          </a:bodyPr>
          <a:lstStyle/>
          <a:p>
            <a:pPr algn="ctr"/>
            <a:r>
              <a:rPr lang="en-US" sz="2000" b="1" i="1" dirty="0"/>
              <a:t>Self-Management</a:t>
            </a:r>
          </a:p>
        </p:txBody>
      </p:sp>
      <p:grpSp>
        <p:nvGrpSpPr>
          <p:cNvPr id="6" name="Group 5"/>
          <p:cNvGrpSpPr/>
          <p:nvPr/>
        </p:nvGrpSpPr>
        <p:grpSpPr>
          <a:xfrm>
            <a:off x="2082242" y="4667711"/>
            <a:ext cx="2030448" cy="1814904"/>
            <a:chOff x="0" y="0"/>
            <a:chExt cx="3128772" cy="3029712"/>
          </a:xfrm>
        </p:grpSpPr>
        <p:pic>
          <p:nvPicPr>
            <p:cNvPr id="7" name="Picture 6"/>
            <p:cNvPicPr/>
            <p:nvPr/>
          </p:nvPicPr>
          <p:blipFill>
            <a:blip r:embed="rId4"/>
            <a:stretch>
              <a:fillRect/>
            </a:stretch>
          </p:blipFill>
          <p:spPr>
            <a:xfrm>
              <a:off x="0" y="0"/>
              <a:ext cx="3128772" cy="1514856"/>
            </a:xfrm>
            <a:prstGeom prst="rect">
              <a:avLst/>
            </a:prstGeom>
          </p:spPr>
        </p:pic>
        <p:pic>
          <p:nvPicPr>
            <p:cNvPr id="8" name="Picture 7"/>
            <p:cNvPicPr/>
            <p:nvPr/>
          </p:nvPicPr>
          <p:blipFill>
            <a:blip r:embed="rId5"/>
            <a:stretch>
              <a:fillRect/>
            </a:stretch>
          </p:blipFill>
          <p:spPr>
            <a:xfrm>
              <a:off x="0" y="1514856"/>
              <a:ext cx="3128772" cy="1514856"/>
            </a:xfrm>
            <a:prstGeom prst="rect">
              <a:avLst/>
            </a:prstGeom>
          </p:spPr>
        </p:pic>
      </p:grpSp>
      <p:sp>
        <p:nvSpPr>
          <p:cNvPr id="9" name="TextBox 8"/>
          <p:cNvSpPr txBox="1"/>
          <p:nvPr/>
        </p:nvSpPr>
        <p:spPr>
          <a:xfrm>
            <a:off x="5027514" y="2781210"/>
            <a:ext cx="1482169" cy="707886"/>
          </a:xfrm>
          <a:prstGeom prst="rect">
            <a:avLst/>
          </a:prstGeom>
          <a:noFill/>
        </p:spPr>
        <p:txBody>
          <a:bodyPr wrap="square" rtlCol="0">
            <a:spAutoFit/>
          </a:bodyPr>
          <a:lstStyle/>
          <a:p>
            <a:pPr algn="ctr"/>
            <a:r>
              <a:rPr lang="en-US" sz="2000" b="1" i="1" dirty="0"/>
              <a:t>Social Recognition</a:t>
            </a:r>
          </a:p>
        </p:txBody>
      </p:sp>
      <p:grpSp>
        <p:nvGrpSpPr>
          <p:cNvPr id="10" name="Group 9"/>
          <p:cNvGrpSpPr/>
          <p:nvPr/>
        </p:nvGrpSpPr>
        <p:grpSpPr>
          <a:xfrm>
            <a:off x="6674865" y="2354365"/>
            <a:ext cx="2020174" cy="1883290"/>
            <a:chOff x="0" y="0"/>
            <a:chExt cx="3072384" cy="3072384"/>
          </a:xfrm>
        </p:grpSpPr>
        <p:pic>
          <p:nvPicPr>
            <p:cNvPr id="11" name="Picture 10"/>
            <p:cNvPicPr/>
            <p:nvPr/>
          </p:nvPicPr>
          <p:blipFill>
            <a:blip r:embed="rId6"/>
            <a:stretch>
              <a:fillRect/>
            </a:stretch>
          </p:blipFill>
          <p:spPr>
            <a:xfrm>
              <a:off x="0" y="0"/>
              <a:ext cx="3072384" cy="1536192"/>
            </a:xfrm>
            <a:prstGeom prst="rect">
              <a:avLst/>
            </a:prstGeom>
          </p:spPr>
        </p:pic>
        <p:pic>
          <p:nvPicPr>
            <p:cNvPr id="12" name="Picture 11"/>
            <p:cNvPicPr/>
            <p:nvPr/>
          </p:nvPicPr>
          <p:blipFill>
            <a:blip r:embed="rId7"/>
            <a:stretch>
              <a:fillRect/>
            </a:stretch>
          </p:blipFill>
          <p:spPr>
            <a:xfrm>
              <a:off x="0" y="1536192"/>
              <a:ext cx="3072384" cy="1536192"/>
            </a:xfrm>
            <a:prstGeom prst="rect">
              <a:avLst/>
            </a:prstGeom>
          </p:spPr>
        </p:pic>
      </p:grpSp>
      <p:sp>
        <p:nvSpPr>
          <p:cNvPr id="13" name="Rectangle 12"/>
          <p:cNvSpPr/>
          <p:nvPr/>
        </p:nvSpPr>
        <p:spPr>
          <a:xfrm>
            <a:off x="5027514" y="5317541"/>
            <a:ext cx="1719834" cy="707886"/>
          </a:xfrm>
          <a:prstGeom prst="rect">
            <a:avLst/>
          </a:prstGeom>
        </p:spPr>
        <p:txBody>
          <a:bodyPr wrap="square">
            <a:spAutoFit/>
          </a:bodyPr>
          <a:lstStyle/>
          <a:p>
            <a:pPr algn="ctr"/>
            <a:r>
              <a:rPr lang="en-US" sz="2000" b="1" i="1" dirty="0"/>
              <a:t>Social Management</a:t>
            </a:r>
          </a:p>
        </p:txBody>
      </p:sp>
      <p:grpSp>
        <p:nvGrpSpPr>
          <p:cNvPr id="14" name="Group 13"/>
          <p:cNvGrpSpPr/>
          <p:nvPr/>
        </p:nvGrpSpPr>
        <p:grpSpPr>
          <a:xfrm>
            <a:off x="6589096" y="4627853"/>
            <a:ext cx="2064451" cy="1854762"/>
            <a:chOff x="0" y="0"/>
            <a:chExt cx="3086100" cy="3040380"/>
          </a:xfrm>
        </p:grpSpPr>
        <p:pic>
          <p:nvPicPr>
            <p:cNvPr id="15" name="Picture 14"/>
            <p:cNvPicPr/>
            <p:nvPr/>
          </p:nvPicPr>
          <p:blipFill>
            <a:blip r:embed="rId8"/>
            <a:stretch>
              <a:fillRect/>
            </a:stretch>
          </p:blipFill>
          <p:spPr>
            <a:xfrm>
              <a:off x="0" y="0"/>
              <a:ext cx="3086100" cy="1520952"/>
            </a:xfrm>
            <a:prstGeom prst="rect">
              <a:avLst/>
            </a:prstGeom>
          </p:spPr>
        </p:pic>
        <p:pic>
          <p:nvPicPr>
            <p:cNvPr id="16" name="Picture 15"/>
            <p:cNvPicPr/>
            <p:nvPr/>
          </p:nvPicPr>
          <p:blipFill>
            <a:blip r:embed="rId9"/>
            <a:stretch>
              <a:fillRect/>
            </a:stretch>
          </p:blipFill>
          <p:spPr>
            <a:xfrm>
              <a:off x="0" y="1520952"/>
              <a:ext cx="3086100" cy="1519428"/>
            </a:xfrm>
            <a:prstGeom prst="rect">
              <a:avLst/>
            </a:prstGeom>
          </p:spPr>
        </p:pic>
      </p:grpSp>
      <p:sp>
        <p:nvSpPr>
          <p:cNvPr id="17" name="TextBox 16"/>
          <p:cNvSpPr txBox="1"/>
          <p:nvPr/>
        </p:nvSpPr>
        <p:spPr>
          <a:xfrm>
            <a:off x="1101559" y="73281"/>
            <a:ext cx="3060540" cy="2369880"/>
          </a:xfrm>
          <a:prstGeom prst="rect">
            <a:avLst/>
          </a:prstGeom>
          <a:noFill/>
        </p:spPr>
        <p:txBody>
          <a:bodyPr wrap="square" rtlCol="0">
            <a:spAutoFit/>
          </a:bodyPr>
          <a:lstStyle/>
          <a:p>
            <a:r>
              <a:rPr lang="en-US" sz="2800" b="1" dirty="0">
                <a:solidFill>
                  <a:srgbClr val="A50021"/>
                </a:solidFill>
              </a:rPr>
              <a:t>  Intra-Personal</a:t>
            </a:r>
          </a:p>
          <a:p>
            <a:pPr marL="457200" indent="-457200">
              <a:buFont typeface="Arial" panose="020B0604020202020204" pitchFamily="34" charset="0"/>
              <a:buChar char="•"/>
            </a:pPr>
            <a:r>
              <a:rPr lang="en-US" sz="1600" i="1" dirty="0">
                <a:solidFill>
                  <a:srgbClr val="A50021"/>
                </a:solidFill>
              </a:rPr>
              <a:t>Self-Assurance</a:t>
            </a:r>
          </a:p>
          <a:p>
            <a:pPr marL="457200" indent="-457200">
              <a:buFont typeface="Arial" panose="020B0604020202020204" pitchFamily="34" charset="0"/>
              <a:buChar char="•"/>
            </a:pPr>
            <a:r>
              <a:rPr lang="en-US" sz="1600" i="1" dirty="0">
                <a:solidFill>
                  <a:srgbClr val="A50021"/>
                </a:solidFill>
              </a:rPr>
              <a:t>Emotional Identification</a:t>
            </a:r>
          </a:p>
          <a:p>
            <a:pPr marL="457200" indent="-457200">
              <a:buFont typeface="Arial" panose="020B0604020202020204" pitchFamily="34" charset="0"/>
              <a:buChar char="•"/>
            </a:pPr>
            <a:r>
              <a:rPr lang="en-US" sz="1600" i="1" dirty="0">
                <a:solidFill>
                  <a:srgbClr val="A50021"/>
                </a:solidFill>
              </a:rPr>
              <a:t>Discipline &amp; Control</a:t>
            </a:r>
          </a:p>
          <a:p>
            <a:pPr marL="457200" indent="-457200">
              <a:buFont typeface="Arial" panose="020B0604020202020204" pitchFamily="34" charset="0"/>
              <a:buChar char="•"/>
            </a:pPr>
            <a:r>
              <a:rPr lang="en-US" sz="1600" i="1" dirty="0">
                <a:solidFill>
                  <a:srgbClr val="A50021"/>
                </a:solidFill>
              </a:rPr>
              <a:t>Self-Regulation</a:t>
            </a:r>
          </a:p>
          <a:p>
            <a:pPr marL="457200" indent="-457200">
              <a:buFont typeface="Arial" panose="020B0604020202020204" pitchFamily="34" charset="0"/>
              <a:buChar char="•"/>
            </a:pPr>
            <a:r>
              <a:rPr lang="en-US" sz="1600" i="1" dirty="0">
                <a:solidFill>
                  <a:srgbClr val="A50021"/>
                </a:solidFill>
              </a:rPr>
              <a:t>Problem Solving</a:t>
            </a:r>
          </a:p>
          <a:p>
            <a:pPr marL="457200" indent="-457200">
              <a:buFont typeface="Arial" panose="020B0604020202020204" pitchFamily="34" charset="0"/>
              <a:buChar char="•"/>
            </a:pPr>
            <a:r>
              <a:rPr lang="en-US" sz="1600" i="1" dirty="0">
                <a:solidFill>
                  <a:srgbClr val="A50021"/>
                </a:solidFill>
              </a:rPr>
              <a:t>Creativity &amp; Responsiveness</a:t>
            </a:r>
          </a:p>
          <a:p>
            <a:pPr marL="457200" indent="-457200">
              <a:buFont typeface="Arial" panose="020B0604020202020204" pitchFamily="34" charset="0"/>
              <a:buChar char="•"/>
            </a:pPr>
            <a:endParaRPr lang="en-US" sz="2400" dirty="0"/>
          </a:p>
        </p:txBody>
      </p:sp>
      <p:sp>
        <p:nvSpPr>
          <p:cNvPr id="18" name="Rectangle 17"/>
          <p:cNvSpPr/>
          <p:nvPr/>
        </p:nvSpPr>
        <p:spPr>
          <a:xfrm>
            <a:off x="5548994" y="93491"/>
            <a:ext cx="2505791" cy="2000548"/>
          </a:xfrm>
          <a:prstGeom prst="rect">
            <a:avLst/>
          </a:prstGeom>
        </p:spPr>
        <p:txBody>
          <a:bodyPr wrap="square">
            <a:spAutoFit/>
          </a:bodyPr>
          <a:lstStyle/>
          <a:p>
            <a:r>
              <a:rPr lang="en-US" sz="2800" b="1" dirty="0">
                <a:solidFill>
                  <a:srgbClr val="A50021"/>
                </a:solidFill>
              </a:rPr>
              <a:t>  Inter-Personal</a:t>
            </a:r>
          </a:p>
          <a:p>
            <a:pPr marL="457200" indent="-457200">
              <a:buFont typeface="Arial" panose="020B0604020202020204" pitchFamily="34" charset="0"/>
              <a:buChar char="•"/>
            </a:pPr>
            <a:r>
              <a:rPr lang="en-US" sz="1600" i="1" dirty="0">
                <a:solidFill>
                  <a:srgbClr val="A50021"/>
                </a:solidFill>
              </a:rPr>
              <a:t>Communication Styles</a:t>
            </a:r>
          </a:p>
          <a:p>
            <a:pPr marL="457200" indent="-457200">
              <a:buFont typeface="Arial" panose="020B0604020202020204" pitchFamily="34" charset="0"/>
              <a:buChar char="•"/>
            </a:pPr>
            <a:r>
              <a:rPr lang="en-US" sz="1600" i="1" dirty="0">
                <a:solidFill>
                  <a:srgbClr val="A50021"/>
                </a:solidFill>
              </a:rPr>
              <a:t>Result Orientation</a:t>
            </a:r>
          </a:p>
          <a:p>
            <a:pPr marL="457200" indent="-457200">
              <a:buFont typeface="Arial" panose="020B0604020202020204" pitchFamily="34" charset="0"/>
              <a:buChar char="•"/>
            </a:pPr>
            <a:r>
              <a:rPr lang="en-US" sz="1600" i="1" dirty="0">
                <a:solidFill>
                  <a:srgbClr val="A50021"/>
                </a:solidFill>
              </a:rPr>
              <a:t>Conflict Resolution</a:t>
            </a:r>
          </a:p>
          <a:p>
            <a:pPr marL="457200" indent="-457200">
              <a:buFont typeface="Arial" panose="020B0604020202020204" pitchFamily="34" charset="0"/>
              <a:buChar char="•"/>
            </a:pPr>
            <a:r>
              <a:rPr lang="en-US" sz="1600" i="1" dirty="0">
                <a:solidFill>
                  <a:srgbClr val="A50021"/>
                </a:solidFill>
              </a:rPr>
              <a:t>Teamwork</a:t>
            </a:r>
          </a:p>
          <a:p>
            <a:pPr marL="457200" indent="-457200">
              <a:buFont typeface="Arial" panose="020B0604020202020204" pitchFamily="34" charset="0"/>
              <a:buChar char="•"/>
            </a:pPr>
            <a:r>
              <a:rPr lang="en-US" sz="1600" i="1" dirty="0">
                <a:solidFill>
                  <a:srgbClr val="A50021"/>
                </a:solidFill>
              </a:rPr>
              <a:t>Leadership</a:t>
            </a:r>
          </a:p>
          <a:p>
            <a:pPr marL="457200" indent="-457200">
              <a:buFont typeface="Arial" panose="020B0604020202020204" pitchFamily="34" charset="0"/>
              <a:buChar char="•"/>
            </a:pPr>
            <a:r>
              <a:rPr lang="en-US" sz="1600" i="1" dirty="0">
                <a:solidFill>
                  <a:srgbClr val="A50021"/>
                </a:solidFill>
              </a:rPr>
              <a:t>Influence</a:t>
            </a:r>
          </a:p>
        </p:txBody>
      </p:sp>
    </p:spTree>
    <p:extLst>
      <p:ext uri="{BB962C8B-B14F-4D97-AF65-F5344CB8AC3E}">
        <p14:creationId xmlns:p14="http://schemas.microsoft.com/office/powerpoint/2010/main" val="14684610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57251"/>
            <a:ext cx="3477006" cy="5143499"/>
          </a:xfrm>
          <a:prstGeom prst="rect">
            <a:avLst/>
          </a:prstGeom>
          <a:solidFill>
            <a:schemeClr val="tx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342900"/>
            <a:endParaRPr lang="en-US" sz="1350">
              <a:solidFill>
                <a:srgbClr val="FFFFFF"/>
              </a:solidFill>
              <a:latin typeface="Calibri" panose="020F0502020204030204"/>
            </a:endParaRPr>
          </a:p>
        </p:txBody>
      </p:sp>
      <p:sp>
        <p:nvSpPr>
          <p:cNvPr id="2" name="Title 1"/>
          <p:cNvSpPr>
            <a:spLocks noGrp="1"/>
          </p:cNvSpPr>
          <p:nvPr>
            <p:ph type="title"/>
          </p:nvPr>
        </p:nvSpPr>
        <p:spPr>
          <a:xfrm>
            <a:off x="486697" y="1329200"/>
            <a:ext cx="2750279" cy="1257452"/>
          </a:xfrm>
        </p:spPr>
        <p:txBody>
          <a:bodyPr>
            <a:normAutofit/>
          </a:bodyPr>
          <a:lstStyle/>
          <a:p>
            <a:r>
              <a:rPr lang="en-US" dirty="0">
                <a:solidFill>
                  <a:schemeClr val="bg1"/>
                </a:solidFill>
              </a:rPr>
              <a:t>Self</a:t>
            </a:r>
            <a:br>
              <a:rPr lang="en-US" dirty="0">
                <a:solidFill>
                  <a:schemeClr val="bg1"/>
                </a:solidFill>
              </a:rPr>
            </a:br>
            <a:r>
              <a:rPr lang="en-US" dirty="0">
                <a:solidFill>
                  <a:schemeClr val="bg1"/>
                </a:solidFill>
              </a:rPr>
              <a:t>Recognition</a:t>
            </a:r>
          </a:p>
        </p:txBody>
      </p:sp>
      <p:sp>
        <p:nvSpPr>
          <p:cNvPr id="8" name="Content Placeholder 7"/>
          <p:cNvSpPr>
            <a:spLocks noGrp="1"/>
          </p:cNvSpPr>
          <p:nvPr>
            <p:ph idx="1"/>
          </p:nvPr>
        </p:nvSpPr>
        <p:spPr>
          <a:xfrm>
            <a:off x="220852" y="2686051"/>
            <a:ext cx="3016124" cy="2834640"/>
          </a:xfrm>
        </p:spPr>
        <p:txBody>
          <a:bodyPr>
            <a:noAutofit/>
          </a:bodyPr>
          <a:lstStyle/>
          <a:p>
            <a:r>
              <a:rPr lang="en-US" sz="1800" dirty="0">
                <a:solidFill>
                  <a:schemeClr val="bg1"/>
                </a:solidFill>
              </a:rPr>
              <a:t>Self Awareness/ Understanding</a:t>
            </a:r>
          </a:p>
          <a:p>
            <a:r>
              <a:rPr lang="en-US" sz="1800" dirty="0">
                <a:solidFill>
                  <a:schemeClr val="bg1"/>
                </a:solidFill>
              </a:rPr>
              <a:t>Connection of Cause and Effect</a:t>
            </a:r>
          </a:p>
          <a:p>
            <a:r>
              <a:rPr lang="en-US" sz="1800" dirty="0">
                <a:solidFill>
                  <a:schemeClr val="bg1"/>
                </a:solidFill>
              </a:rPr>
              <a:t>Self Appreciation, Acceptance and Confidence</a:t>
            </a:r>
          </a:p>
          <a:p>
            <a:r>
              <a:rPr lang="en-US" sz="1800" dirty="0">
                <a:solidFill>
                  <a:schemeClr val="bg1"/>
                </a:solidFill>
              </a:rPr>
              <a:t>Consciousness, Assertiveness</a:t>
            </a:r>
          </a:p>
          <a:p>
            <a:r>
              <a:rPr lang="en-US" sz="1800" dirty="0">
                <a:solidFill>
                  <a:schemeClr val="bg1"/>
                </a:solidFill>
              </a:rPr>
              <a:t>Emotional Identification</a:t>
            </a:r>
          </a:p>
        </p:txBody>
      </p:sp>
      <p:sp>
        <p:nvSpPr>
          <p:cNvPr id="5" name="TextBox 4"/>
          <p:cNvSpPr txBox="1"/>
          <p:nvPr/>
        </p:nvSpPr>
        <p:spPr>
          <a:xfrm>
            <a:off x="4022317" y="5255233"/>
            <a:ext cx="4869836" cy="784830"/>
          </a:xfrm>
          <a:prstGeom prst="rect">
            <a:avLst/>
          </a:prstGeom>
          <a:noFill/>
        </p:spPr>
        <p:txBody>
          <a:bodyPr wrap="square" rtlCol="0">
            <a:spAutoFit/>
          </a:bodyPr>
          <a:lstStyle/>
          <a:p>
            <a:pPr algn="ctr" defTabSz="685800"/>
            <a:r>
              <a:rPr lang="en-US" sz="1500" b="1" dirty="0">
                <a:solidFill>
                  <a:srgbClr val="000000"/>
                </a:solidFill>
                <a:latin typeface="Century Schoolbook" panose="02040604050505020304"/>
              </a:rPr>
              <a:t>Self-recognition reflects intrapersonal communication. It is foundational to social awareness and self-management. </a:t>
            </a:r>
          </a:p>
        </p:txBody>
      </p:sp>
      <p:pic>
        <p:nvPicPr>
          <p:cNvPr id="7" name="Picture 6"/>
          <p:cNvPicPr/>
          <p:nvPr/>
        </p:nvPicPr>
        <p:blipFill rotWithShape="1">
          <a:blip r:embed="rId3"/>
          <a:srcRect l="48397" t="30241" r="40208" b="18535"/>
          <a:stretch/>
        </p:blipFill>
        <p:spPr bwMode="auto">
          <a:xfrm>
            <a:off x="4289156" y="1234413"/>
            <a:ext cx="4056681" cy="3598154"/>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151364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Building Self-Recognition</a:t>
            </a:r>
          </a:p>
        </p:txBody>
      </p:sp>
      <p:pic>
        <p:nvPicPr>
          <p:cNvPr id="4" name="Picture 3"/>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5300"/>
                    </a14:imgEffect>
                  </a14:imgLayer>
                </a14:imgProps>
              </a:ext>
              <a:ext uri="{28A0092B-C50C-407E-A947-70E740481C1C}">
                <a14:useLocalDpi xmlns:a14="http://schemas.microsoft.com/office/drawing/2010/main" val="0"/>
              </a:ext>
            </a:extLst>
          </a:blip>
          <a:stretch>
            <a:fillRect/>
          </a:stretch>
        </p:blipFill>
        <p:spPr>
          <a:xfrm>
            <a:off x="7447247" y="985112"/>
            <a:ext cx="1519451" cy="1604074"/>
          </a:xfrm>
          <a:prstGeom prst="rect">
            <a:avLst/>
          </a:prstGeom>
        </p:spPr>
      </p:pic>
      <p:sp>
        <p:nvSpPr>
          <p:cNvPr id="5" name="Content Placeholder 2"/>
          <p:cNvSpPr txBox="1">
            <a:spLocks/>
          </p:cNvSpPr>
          <p:nvPr/>
        </p:nvSpPr>
        <p:spPr>
          <a:xfrm>
            <a:off x="742950" y="2340769"/>
            <a:ext cx="7886700" cy="3263504"/>
          </a:xfrm>
          <a:prstGeom prst="rect">
            <a:avLst/>
          </a:prstGeom>
        </p:spPr>
        <p:txBody>
          <a:bodyPr vert="horz" lIns="68580" tIns="34290" rIns="68580" bIns="3429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71450" indent="-171450" defTabSz="685800" fontAlgn="base">
              <a:spcBef>
                <a:spcPts val="750"/>
              </a:spcBef>
            </a:pPr>
            <a:r>
              <a:rPr lang="en-US" sz="2100" dirty="0">
                <a:solidFill>
                  <a:srgbClr val="000000"/>
                </a:solidFill>
                <a:latin typeface="Century Schoolbook" panose="02040604050505020304"/>
              </a:rPr>
              <a:t>Accept emotions without judgment. </a:t>
            </a:r>
          </a:p>
          <a:p>
            <a:pPr marL="171450" indent="-171450" defTabSz="685800" fontAlgn="base">
              <a:spcBef>
                <a:spcPts val="750"/>
              </a:spcBef>
            </a:pPr>
            <a:r>
              <a:rPr lang="en-US" sz="2100" dirty="0">
                <a:solidFill>
                  <a:srgbClr val="000000"/>
                </a:solidFill>
                <a:latin typeface="Century Schoolbook" panose="02040604050505020304"/>
              </a:rPr>
              <a:t>Self monitor; take time to reflect and review. </a:t>
            </a:r>
          </a:p>
          <a:p>
            <a:pPr marL="171450" indent="-171450" defTabSz="685800" fontAlgn="base">
              <a:spcBef>
                <a:spcPts val="750"/>
              </a:spcBef>
            </a:pPr>
            <a:r>
              <a:rPr lang="en-US" sz="2100" dirty="0">
                <a:solidFill>
                  <a:srgbClr val="000000"/>
                </a:solidFill>
                <a:latin typeface="Century Schoolbook" panose="02040604050505020304"/>
              </a:rPr>
              <a:t>Associate emotions with attitudes and consequences. </a:t>
            </a:r>
          </a:p>
          <a:p>
            <a:pPr marL="171450" indent="-171450" defTabSz="685800" fontAlgn="base">
              <a:spcBef>
                <a:spcPts val="750"/>
              </a:spcBef>
            </a:pPr>
            <a:r>
              <a:rPr lang="en-US" sz="2100" dirty="0">
                <a:solidFill>
                  <a:srgbClr val="000000"/>
                </a:solidFill>
                <a:latin typeface="Century Schoolbook" panose="02040604050505020304"/>
              </a:rPr>
              <a:t>Accept advice without becoming defensive. </a:t>
            </a:r>
          </a:p>
          <a:p>
            <a:pPr marL="171450" indent="-171450" defTabSz="685800" fontAlgn="base">
              <a:spcBef>
                <a:spcPts val="750"/>
              </a:spcBef>
            </a:pPr>
            <a:r>
              <a:rPr lang="en-US" sz="2100" dirty="0">
                <a:solidFill>
                  <a:srgbClr val="000000"/>
                </a:solidFill>
                <a:latin typeface="Century Schoolbook" panose="02040604050505020304"/>
              </a:rPr>
              <a:t>Develop greater mental security - feeling safe and comfortable with who you are regardless of outside challenges and threats. </a:t>
            </a:r>
          </a:p>
          <a:p>
            <a:pPr marL="171450" indent="-171450" defTabSz="685800" fontAlgn="base">
              <a:spcBef>
                <a:spcPts val="750"/>
              </a:spcBef>
            </a:pPr>
            <a:r>
              <a:rPr lang="en-US" sz="2100" dirty="0">
                <a:solidFill>
                  <a:srgbClr val="000000"/>
                </a:solidFill>
                <a:latin typeface="Century Schoolbook" panose="02040604050505020304"/>
              </a:rPr>
              <a:t>Analyze strengths and weaknesses fairly and with an eye toward growth. </a:t>
            </a:r>
          </a:p>
          <a:p>
            <a:pPr marL="171450" indent="-171450" defTabSz="685800" fontAlgn="base">
              <a:spcBef>
                <a:spcPts val="750"/>
              </a:spcBef>
            </a:pPr>
            <a:r>
              <a:rPr lang="en-US" sz="2100" dirty="0">
                <a:solidFill>
                  <a:srgbClr val="000000"/>
                </a:solidFill>
                <a:latin typeface="Century Schoolbook" panose="02040604050505020304"/>
              </a:rPr>
              <a:t>Create realistic personal expectations. </a:t>
            </a:r>
          </a:p>
          <a:p>
            <a:pPr marL="171450" indent="-171450" defTabSz="685800" fontAlgn="base">
              <a:spcBef>
                <a:spcPts val="750"/>
              </a:spcBef>
            </a:pPr>
            <a:r>
              <a:rPr lang="en-US" sz="2100" dirty="0">
                <a:solidFill>
                  <a:srgbClr val="000000"/>
                </a:solidFill>
                <a:latin typeface="Century Schoolbook" panose="02040604050505020304"/>
              </a:rPr>
              <a:t>Cultivate positive mindset and optimism. </a:t>
            </a:r>
          </a:p>
          <a:p>
            <a:pPr marL="171450" indent="-171450" defTabSz="685800" fontAlgn="base">
              <a:spcBef>
                <a:spcPts val="750"/>
              </a:spcBef>
            </a:pPr>
            <a:r>
              <a:rPr lang="en-US" sz="2100" dirty="0">
                <a:solidFill>
                  <a:srgbClr val="000000"/>
                </a:solidFill>
                <a:latin typeface="Century Schoolbook" panose="02040604050505020304"/>
              </a:rPr>
              <a:t>Connect with positive, supportive people. </a:t>
            </a:r>
          </a:p>
          <a:p>
            <a:pPr marL="171450" indent="-171450" defTabSz="685800" fontAlgn="base">
              <a:spcBef>
                <a:spcPts val="750"/>
              </a:spcBef>
            </a:pPr>
            <a:r>
              <a:rPr lang="en-US" sz="2100" dirty="0">
                <a:solidFill>
                  <a:srgbClr val="000000"/>
                </a:solidFill>
                <a:latin typeface="Century Schoolbook" panose="02040604050505020304"/>
              </a:rPr>
              <a:t>Generate expectations of causes and consequences. </a:t>
            </a:r>
          </a:p>
          <a:p>
            <a:pPr marL="171450" indent="-171450" defTabSz="685800">
              <a:spcBef>
                <a:spcPts val="750"/>
              </a:spcBef>
            </a:pPr>
            <a:endParaRPr lang="en-US" sz="2100" dirty="0">
              <a:solidFill>
                <a:srgbClr val="000000"/>
              </a:solidFill>
              <a:latin typeface="Century Schoolbook" panose="02040604050505020304"/>
            </a:endParaRPr>
          </a:p>
        </p:txBody>
      </p:sp>
    </p:spTree>
    <p:extLst>
      <p:ext uri="{BB962C8B-B14F-4D97-AF65-F5344CB8AC3E}">
        <p14:creationId xmlns:p14="http://schemas.microsoft.com/office/powerpoint/2010/main" val="22575895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6F2C54-67D0-4D57-88DA-C3FB6BB9C9CF}"/>
              </a:ext>
            </a:extLst>
          </p:cNvPr>
          <p:cNvSpPr>
            <a:spLocks noGrp="1"/>
          </p:cNvSpPr>
          <p:nvPr>
            <p:ph type="title"/>
          </p:nvPr>
        </p:nvSpPr>
        <p:spPr/>
        <p:txBody>
          <a:bodyPr/>
          <a:lstStyle/>
          <a:p>
            <a:pPr>
              <a:defRPr/>
            </a:pPr>
            <a:r>
              <a:rPr lang="en-US" b="1" dirty="0">
                <a:latin typeface="Franklin Gothic Demi Cond" pitchFamily="34" charset="0"/>
              </a:rPr>
              <a:t>The Platinum Rule®</a:t>
            </a:r>
            <a:endParaRPr lang="en-US" dirty="0"/>
          </a:p>
        </p:txBody>
      </p:sp>
      <p:sp>
        <p:nvSpPr>
          <p:cNvPr id="14339" name="Content Placeholder 2">
            <a:extLst>
              <a:ext uri="{FF2B5EF4-FFF2-40B4-BE49-F238E27FC236}">
                <a16:creationId xmlns:a16="http://schemas.microsoft.com/office/drawing/2014/main" id="{13C5C68F-E269-43E1-8934-765A2D4EAB83}"/>
              </a:ext>
            </a:extLst>
          </p:cNvPr>
          <p:cNvSpPr>
            <a:spLocks noGrp="1"/>
          </p:cNvSpPr>
          <p:nvPr>
            <p:ph idx="1"/>
          </p:nvPr>
        </p:nvSpPr>
        <p:spPr>
          <a:xfrm>
            <a:off x="457200" y="1600200"/>
            <a:ext cx="8229600" cy="2667000"/>
          </a:xfrm>
        </p:spPr>
        <p:txBody>
          <a:bodyPr/>
          <a:lstStyle/>
          <a:p>
            <a:r>
              <a:rPr altLang="en-US" sz="2800">
                <a:cs typeface="MV Boli" panose="02000500030200090000" pitchFamily="2" charset="0"/>
              </a:rPr>
              <a:t>People generally make the mistake of assuming that others interact and think the same way they do</a:t>
            </a:r>
          </a:p>
          <a:p>
            <a:endParaRPr altLang="en-US" sz="2800">
              <a:cs typeface="MV Boli" panose="02000500030200090000" pitchFamily="2" charset="0"/>
            </a:endParaRPr>
          </a:p>
          <a:p>
            <a:r>
              <a:rPr altLang="en-US" sz="2800">
                <a:cs typeface="MV Boli" panose="02000500030200090000" pitchFamily="2" charset="0"/>
              </a:rPr>
              <a:t>The Golden Rule: treating others the way you would like to be treated </a:t>
            </a:r>
          </a:p>
          <a:p>
            <a:endParaRPr altLang="en-US" sz="2800">
              <a:cs typeface="MV Boli" panose="02000500030200090000" pitchFamily="2" charset="0"/>
            </a:endParaRPr>
          </a:p>
        </p:txBody>
      </p:sp>
      <p:sp>
        <p:nvSpPr>
          <p:cNvPr id="4" name="Rectangle 3">
            <a:extLst>
              <a:ext uri="{FF2B5EF4-FFF2-40B4-BE49-F238E27FC236}">
                <a16:creationId xmlns:a16="http://schemas.microsoft.com/office/drawing/2014/main" id="{7B208D77-1F65-4188-9B35-1DB75C587119}"/>
              </a:ext>
            </a:extLst>
          </p:cNvPr>
          <p:cNvSpPr>
            <a:spLocks noChangeArrowheads="1"/>
          </p:cNvSpPr>
          <p:nvPr/>
        </p:nvSpPr>
        <p:spPr bwMode="auto">
          <a:xfrm>
            <a:off x="685800" y="4572000"/>
            <a:ext cx="7391400" cy="1262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4400" b="1">
                <a:solidFill>
                  <a:srgbClr val="12357C"/>
                </a:solidFill>
                <a:latin typeface="Arial Narrow" panose="020B0606020202030204" pitchFamily="34" charset="0"/>
                <a:ea typeface="Dotum" panose="020B0600000101010101" pitchFamily="34" charset="-127"/>
                <a:cs typeface="MV Boli" panose="02000500030200090000" pitchFamily="2" charset="0"/>
              </a:defRPr>
            </a:lvl1pPr>
            <a:lvl2pPr marL="742950" indent="-285750">
              <a:spcBef>
                <a:spcPct val="20000"/>
              </a:spcBef>
              <a:buFont typeface="Arial" panose="020B0604020202020204" pitchFamily="34" charset="0"/>
              <a:buChar char="–"/>
              <a:defRPr sz="3200" b="1">
                <a:solidFill>
                  <a:srgbClr val="2B4A81"/>
                </a:solidFill>
                <a:latin typeface="Calibri" panose="020F0502020204030204" pitchFamily="34" charset="0"/>
                <a:ea typeface="Dotum" panose="020B0600000101010101" pitchFamily="34" charset="-127"/>
              </a:defRPr>
            </a:lvl2pPr>
            <a:lvl3pPr marL="1143000" indent="-228600">
              <a:spcBef>
                <a:spcPct val="20000"/>
              </a:spcBef>
              <a:buFont typeface="Arial" panose="020B0604020202020204" pitchFamily="34" charset="0"/>
              <a:buChar char="•"/>
              <a:defRPr sz="2800" b="1">
                <a:solidFill>
                  <a:srgbClr val="2B4A81"/>
                </a:solidFill>
                <a:latin typeface="Calibri" panose="020F0502020204030204" pitchFamily="34" charset="0"/>
                <a:ea typeface="Dotum" panose="020B0600000101010101" pitchFamily="34" charset="-127"/>
              </a:defRPr>
            </a:lvl3pPr>
            <a:lvl4pPr marL="1600200" indent="-228600">
              <a:spcBef>
                <a:spcPct val="20000"/>
              </a:spcBef>
              <a:buFont typeface="Arial" panose="020B0604020202020204" pitchFamily="34" charset="0"/>
              <a:buChar char="–"/>
              <a:defRPr sz="2400" b="1">
                <a:solidFill>
                  <a:srgbClr val="2B4A81"/>
                </a:solidFill>
                <a:latin typeface="Calibri" panose="020F0502020204030204" pitchFamily="34" charset="0"/>
                <a:ea typeface="Dotum" panose="020B0600000101010101" pitchFamily="34" charset="-127"/>
              </a:defRPr>
            </a:lvl4pPr>
            <a:lvl5pPr marL="2057400" indent="-228600">
              <a:spcBef>
                <a:spcPct val="20000"/>
              </a:spcBef>
              <a:buFont typeface="Arial" panose="020B0604020202020204" pitchFamily="34" charset="0"/>
              <a:buChar char="»"/>
              <a:defRPr sz="2400" b="1">
                <a:solidFill>
                  <a:srgbClr val="2B4A81"/>
                </a:solidFill>
                <a:latin typeface="Calibri" panose="020F0502020204030204" pitchFamily="34" charset="0"/>
                <a:ea typeface="Dotum" panose="020B0600000101010101" pitchFamily="34" charset="-127"/>
              </a:defRPr>
            </a:lvl5pPr>
            <a:lvl6pPr marL="2514600" indent="-228600" eaLnBrk="0" fontAlgn="base" hangingPunct="0">
              <a:spcBef>
                <a:spcPct val="20000"/>
              </a:spcBef>
              <a:spcAft>
                <a:spcPct val="0"/>
              </a:spcAft>
              <a:buFont typeface="Arial" panose="020B0604020202020204" pitchFamily="34" charset="0"/>
              <a:buChar char="»"/>
              <a:defRPr sz="2400" b="1">
                <a:solidFill>
                  <a:srgbClr val="2B4A81"/>
                </a:solidFill>
                <a:latin typeface="Calibri" panose="020F0502020204030204" pitchFamily="34" charset="0"/>
                <a:ea typeface="Dotum" panose="020B0600000101010101" pitchFamily="34" charset="-127"/>
              </a:defRPr>
            </a:lvl6pPr>
            <a:lvl7pPr marL="2971800" indent="-228600" eaLnBrk="0" fontAlgn="base" hangingPunct="0">
              <a:spcBef>
                <a:spcPct val="20000"/>
              </a:spcBef>
              <a:spcAft>
                <a:spcPct val="0"/>
              </a:spcAft>
              <a:buFont typeface="Arial" panose="020B0604020202020204" pitchFamily="34" charset="0"/>
              <a:buChar char="»"/>
              <a:defRPr sz="2400" b="1">
                <a:solidFill>
                  <a:srgbClr val="2B4A81"/>
                </a:solidFill>
                <a:latin typeface="Calibri" panose="020F0502020204030204" pitchFamily="34" charset="0"/>
                <a:ea typeface="Dotum" panose="020B0600000101010101" pitchFamily="34" charset="-127"/>
              </a:defRPr>
            </a:lvl7pPr>
            <a:lvl8pPr marL="3429000" indent="-228600" eaLnBrk="0" fontAlgn="base" hangingPunct="0">
              <a:spcBef>
                <a:spcPct val="20000"/>
              </a:spcBef>
              <a:spcAft>
                <a:spcPct val="0"/>
              </a:spcAft>
              <a:buFont typeface="Arial" panose="020B0604020202020204" pitchFamily="34" charset="0"/>
              <a:buChar char="»"/>
              <a:defRPr sz="2400" b="1">
                <a:solidFill>
                  <a:srgbClr val="2B4A81"/>
                </a:solidFill>
                <a:latin typeface="Calibri" panose="020F0502020204030204" pitchFamily="34" charset="0"/>
                <a:ea typeface="Dotum" panose="020B0600000101010101" pitchFamily="34" charset="-127"/>
              </a:defRPr>
            </a:lvl8pPr>
            <a:lvl9pPr marL="3886200" indent="-228600" eaLnBrk="0" fontAlgn="base" hangingPunct="0">
              <a:spcBef>
                <a:spcPct val="20000"/>
              </a:spcBef>
              <a:spcAft>
                <a:spcPct val="0"/>
              </a:spcAft>
              <a:buFont typeface="Arial" panose="020B0604020202020204" pitchFamily="34" charset="0"/>
              <a:buChar char="»"/>
              <a:defRPr sz="2400" b="1">
                <a:solidFill>
                  <a:srgbClr val="2B4A81"/>
                </a:solidFill>
                <a:latin typeface="Calibri" panose="020F0502020204030204" pitchFamily="34" charset="0"/>
                <a:ea typeface="Dotum" panose="020B0600000101010101" pitchFamily="34" charset="-127"/>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3800" b="1" i="0" u="none" strike="noStrike" kern="1200" cap="none" spc="0" normalizeH="0" baseline="0" noProof="0">
                <a:ln>
                  <a:noFill/>
                </a:ln>
                <a:solidFill>
                  <a:prstClr val="black"/>
                </a:solidFill>
                <a:effectLst/>
                <a:uLnTx/>
                <a:uFillTx/>
                <a:latin typeface="Arial Narrow" panose="020B0606020202030204" pitchFamily="34" charset="0"/>
                <a:ea typeface="MS PGothic" panose="020B0600070205080204" pitchFamily="34" charset="-128"/>
                <a:cs typeface="MV Boli" panose="02000500030200090000" pitchFamily="2" charset="0"/>
              </a:rPr>
              <a:t>The Platinum Rule®: treat others the way THEY want to be treated.   </a:t>
            </a:r>
          </a:p>
        </p:txBody>
      </p:sp>
    </p:spTree>
    <p:extLst>
      <p:ext uri="{BB962C8B-B14F-4D97-AF65-F5344CB8AC3E}">
        <p14:creationId xmlns:p14="http://schemas.microsoft.com/office/powerpoint/2010/main" val="262209983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9FF99BD-075F-4761-A995-6FC574BD25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A7B21A54-9BA3-4EA9-B460-5A829ADD90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7759" y="480060"/>
            <a:ext cx="8428482" cy="589788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FA8F714-B9D8-488A-8CCA-E9948FF913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2599" y="643468"/>
            <a:ext cx="8178800" cy="557106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F160FA94-F7A3-48E5-B211-9055DD252E6A}"/>
              </a:ext>
            </a:extLst>
          </p:cNvPr>
          <p:cNvPicPr>
            <a:picLocks noChangeAspect="1"/>
          </p:cNvPicPr>
          <p:nvPr/>
        </p:nvPicPr>
        <p:blipFill>
          <a:blip r:embed="rId2"/>
          <a:stretch>
            <a:fillRect/>
          </a:stretch>
        </p:blipFill>
        <p:spPr>
          <a:xfrm>
            <a:off x="840357" y="1326879"/>
            <a:ext cx="7463281" cy="4198096"/>
          </a:xfrm>
          <a:prstGeom prst="rect">
            <a:avLst/>
          </a:prstGeom>
        </p:spPr>
      </p:pic>
    </p:spTree>
    <p:extLst>
      <p:ext uri="{BB962C8B-B14F-4D97-AF65-F5344CB8AC3E}">
        <p14:creationId xmlns:p14="http://schemas.microsoft.com/office/powerpoint/2010/main" val="6796894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5300"/>
                    </a14:imgEffect>
                  </a14:imgLayer>
                </a14:imgProps>
              </a:ext>
              <a:ext uri="{28A0092B-C50C-407E-A947-70E740481C1C}">
                <a14:useLocalDpi xmlns:a14="http://schemas.microsoft.com/office/drawing/2010/main" val="0"/>
              </a:ext>
            </a:extLst>
          </a:blip>
          <a:stretch>
            <a:fillRect/>
          </a:stretch>
        </p:blipFill>
        <p:spPr>
          <a:xfrm>
            <a:off x="263782" y="961865"/>
            <a:ext cx="1519451" cy="1604074"/>
          </a:xfrm>
          <a:prstGeom prst="rect">
            <a:avLst/>
          </a:prstGeom>
        </p:spPr>
      </p:pic>
      <p:sp>
        <p:nvSpPr>
          <p:cNvPr id="2" name="Rectangle 1"/>
          <p:cNvSpPr/>
          <p:nvPr/>
        </p:nvSpPr>
        <p:spPr>
          <a:xfrm>
            <a:off x="1023508" y="2646804"/>
            <a:ext cx="7429500" cy="2862322"/>
          </a:xfrm>
          <a:prstGeom prst="rect">
            <a:avLst/>
          </a:prstGeom>
        </p:spPr>
        <p:txBody>
          <a:bodyPr wrap="square">
            <a:spAutoFit/>
          </a:bodyPr>
          <a:lstStyle/>
          <a:p>
            <a:r>
              <a:rPr lang="en-US" altLang="en-US" sz="3000" b="1" dirty="0">
                <a:cs typeface="MV Boli" panose="02000500030200090000" pitchFamily="2" charset="0"/>
              </a:rPr>
              <a:t>Individually:</a:t>
            </a:r>
          </a:p>
          <a:p>
            <a:pPr lvl="1"/>
            <a:r>
              <a:rPr lang="en-US" altLang="en-US" sz="3000" dirty="0"/>
              <a:t>Consider areas of your life that reflect high or low emotional intelligence. What is currently happening that makes you think so? </a:t>
            </a:r>
          </a:p>
          <a:p>
            <a:pPr lvl="1"/>
            <a:endParaRPr lang="en-US" altLang="en-US" sz="3000" dirty="0"/>
          </a:p>
        </p:txBody>
      </p:sp>
      <p:sp>
        <p:nvSpPr>
          <p:cNvPr id="13" name="Title 1"/>
          <p:cNvSpPr txBox="1">
            <a:spLocks/>
          </p:cNvSpPr>
          <p:nvPr/>
        </p:nvSpPr>
        <p:spPr>
          <a:xfrm>
            <a:off x="1977390" y="1180148"/>
            <a:ext cx="5829300" cy="8572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en-US" sz="3300" dirty="0"/>
              <a:t>Reflection</a:t>
            </a:r>
          </a:p>
        </p:txBody>
      </p:sp>
    </p:spTree>
    <p:extLst>
      <p:ext uri="{BB962C8B-B14F-4D97-AF65-F5344CB8AC3E}">
        <p14:creationId xmlns:p14="http://schemas.microsoft.com/office/powerpoint/2010/main" val="52838172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175" y="857250"/>
            <a:ext cx="3649851" cy="5143500"/>
          </a:xfrm>
          <a:prstGeom prst="rect">
            <a:avLst/>
          </a:prstGeom>
          <a:solidFill>
            <a:schemeClr val="tx1">
              <a:lumMod val="85000"/>
              <a:lumOff val="1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a:p>
        </p:txBody>
      </p:sp>
      <p:sp>
        <p:nvSpPr>
          <p:cNvPr id="2" name="Title 1"/>
          <p:cNvSpPr>
            <a:spLocks noGrp="1"/>
          </p:cNvSpPr>
          <p:nvPr>
            <p:ph type="title"/>
          </p:nvPr>
        </p:nvSpPr>
        <p:spPr>
          <a:xfrm>
            <a:off x="486697" y="1329200"/>
            <a:ext cx="2750279" cy="1257452"/>
          </a:xfrm>
        </p:spPr>
        <p:txBody>
          <a:bodyPr>
            <a:normAutofit/>
          </a:bodyPr>
          <a:lstStyle/>
          <a:p>
            <a:r>
              <a:rPr lang="en-US" dirty="0">
                <a:solidFill>
                  <a:schemeClr val="bg1"/>
                </a:solidFill>
              </a:rPr>
              <a:t>Social Recognition</a:t>
            </a:r>
          </a:p>
        </p:txBody>
      </p:sp>
      <p:sp>
        <p:nvSpPr>
          <p:cNvPr id="3" name="Content Placeholder 2"/>
          <p:cNvSpPr>
            <a:spLocks noGrp="1"/>
          </p:cNvSpPr>
          <p:nvPr>
            <p:ph idx="1"/>
          </p:nvPr>
        </p:nvSpPr>
        <p:spPr>
          <a:xfrm>
            <a:off x="207729" y="2732545"/>
            <a:ext cx="3209648" cy="2839064"/>
          </a:xfrm>
        </p:spPr>
        <p:txBody>
          <a:bodyPr>
            <a:normAutofit fontScale="92500"/>
          </a:bodyPr>
          <a:lstStyle/>
          <a:p>
            <a:r>
              <a:rPr lang="en-US" sz="1800" dirty="0">
                <a:solidFill>
                  <a:schemeClr val="bg1"/>
                </a:solidFill>
              </a:rPr>
              <a:t>Empathy, sensitivity, appreciation</a:t>
            </a:r>
          </a:p>
          <a:p>
            <a:r>
              <a:rPr lang="en-US" sz="1800" dirty="0">
                <a:solidFill>
                  <a:schemeClr val="bg1"/>
                </a:solidFill>
              </a:rPr>
              <a:t>Service, compassion, benevolence</a:t>
            </a:r>
          </a:p>
          <a:p>
            <a:r>
              <a:rPr lang="en-US" sz="1800" dirty="0">
                <a:solidFill>
                  <a:schemeClr val="bg1"/>
                </a:solidFill>
              </a:rPr>
              <a:t>Holistic Communication</a:t>
            </a:r>
          </a:p>
          <a:p>
            <a:r>
              <a:rPr lang="en-US" sz="1800" dirty="0">
                <a:solidFill>
                  <a:schemeClr val="bg1"/>
                </a:solidFill>
              </a:rPr>
              <a:t>Situational Perceptual Awareness</a:t>
            </a:r>
          </a:p>
          <a:p>
            <a:r>
              <a:rPr lang="en-US" sz="1800" dirty="0">
                <a:solidFill>
                  <a:schemeClr val="bg1"/>
                </a:solidFill>
              </a:rPr>
              <a:t>Interpersonal Development</a:t>
            </a:r>
          </a:p>
          <a:p>
            <a:endParaRPr lang="en-US" dirty="0">
              <a:solidFill>
                <a:schemeClr val="bg1"/>
              </a:solidFill>
            </a:endParaRPr>
          </a:p>
        </p:txBody>
      </p:sp>
      <p:grpSp>
        <p:nvGrpSpPr>
          <p:cNvPr id="8" name="Group 7"/>
          <p:cNvGrpSpPr/>
          <p:nvPr/>
        </p:nvGrpSpPr>
        <p:grpSpPr>
          <a:xfrm>
            <a:off x="4572755" y="1078598"/>
            <a:ext cx="3773083" cy="3579612"/>
            <a:chOff x="0" y="0"/>
            <a:chExt cx="3128772" cy="3029712"/>
          </a:xfrm>
        </p:grpSpPr>
        <p:pic>
          <p:nvPicPr>
            <p:cNvPr id="9" name="Picture 8"/>
            <p:cNvPicPr/>
            <p:nvPr/>
          </p:nvPicPr>
          <p:blipFill>
            <a:blip r:embed="rId3"/>
            <a:stretch>
              <a:fillRect/>
            </a:stretch>
          </p:blipFill>
          <p:spPr>
            <a:xfrm>
              <a:off x="0" y="0"/>
              <a:ext cx="3128772" cy="1514856"/>
            </a:xfrm>
            <a:prstGeom prst="rect">
              <a:avLst/>
            </a:prstGeom>
          </p:spPr>
        </p:pic>
        <p:pic>
          <p:nvPicPr>
            <p:cNvPr id="10" name="Picture 9"/>
            <p:cNvPicPr/>
            <p:nvPr/>
          </p:nvPicPr>
          <p:blipFill>
            <a:blip r:embed="rId4"/>
            <a:stretch>
              <a:fillRect/>
            </a:stretch>
          </p:blipFill>
          <p:spPr>
            <a:xfrm>
              <a:off x="0" y="1514856"/>
              <a:ext cx="3128772" cy="1514856"/>
            </a:xfrm>
            <a:prstGeom prst="rect">
              <a:avLst/>
            </a:prstGeom>
          </p:spPr>
        </p:pic>
      </p:grpSp>
      <p:sp>
        <p:nvSpPr>
          <p:cNvPr id="11" name="TextBox 10"/>
          <p:cNvSpPr txBox="1"/>
          <p:nvPr/>
        </p:nvSpPr>
        <p:spPr>
          <a:xfrm>
            <a:off x="3857579" y="4658210"/>
            <a:ext cx="4869836" cy="1246495"/>
          </a:xfrm>
          <a:prstGeom prst="rect">
            <a:avLst/>
          </a:prstGeom>
          <a:noFill/>
        </p:spPr>
        <p:txBody>
          <a:bodyPr wrap="square" rtlCol="0">
            <a:spAutoFit/>
          </a:bodyPr>
          <a:lstStyle/>
          <a:p>
            <a:r>
              <a:rPr lang="en-US" sz="1500" b="1" dirty="0"/>
              <a:t>Social-recognition reflects awareness and consideration of the feelings and responses of others. The ability to empathize and maintain sensitivity to the moods and emotions of others allows for superior connection. </a:t>
            </a:r>
          </a:p>
        </p:txBody>
      </p:sp>
    </p:spTree>
    <p:extLst>
      <p:ext uri="{BB962C8B-B14F-4D97-AF65-F5344CB8AC3E}">
        <p14:creationId xmlns:p14="http://schemas.microsoft.com/office/powerpoint/2010/main" val="3821729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Building Social-Recognition</a:t>
            </a:r>
          </a:p>
        </p:txBody>
      </p:sp>
      <p:pic>
        <p:nvPicPr>
          <p:cNvPr id="4" name="Picture 3"/>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5300"/>
                    </a14:imgEffect>
                  </a14:imgLayer>
                </a14:imgProps>
              </a:ext>
              <a:ext uri="{28A0092B-C50C-407E-A947-70E740481C1C}">
                <a14:useLocalDpi xmlns:a14="http://schemas.microsoft.com/office/drawing/2010/main" val="0"/>
              </a:ext>
            </a:extLst>
          </a:blip>
          <a:stretch>
            <a:fillRect/>
          </a:stretch>
        </p:blipFill>
        <p:spPr>
          <a:xfrm>
            <a:off x="6905483" y="472162"/>
            <a:ext cx="1519451" cy="1604074"/>
          </a:xfrm>
          <a:prstGeom prst="rect">
            <a:avLst/>
          </a:prstGeom>
        </p:spPr>
      </p:pic>
      <p:sp>
        <p:nvSpPr>
          <p:cNvPr id="6" name="Content Placeholder 2"/>
          <p:cNvSpPr txBox="1">
            <a:spLocks/>
          </p:cNvSpPr>
          <p:nvPr/>
        </p:nvSpPr>
        <p:spPr>
          <a:xfrm>
            <a:off x="538234" y="2320297"/>
            <a:ext cx="7886700" cy="3263504"/>
          </a:xfrm>
          <a:prstGeom prst="rect">
            <a:avLst/>
          </a:prstGeom>
        </p:spPr>
        <p:txBody>
          <a:bodyPr vert="horz" lIns="68580" tIns="34290" rIns="68580" bIns="3429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base"/>
            <a:r>
              <a:rPr lang="en-US" sz="2100" dirty="0"/>
              <a:t>Actively look for opportunities to help others and promote their agendas. </a:t>
            </a:r>
          </a:p>
          <a:p>
            <a:pPr fontAlgn="base"/>
            <a:r>
              <a:rPr lang="en-US" sz="2100" dirty="0"/>
              <a:t>Actively listen; pay attention. </a:t>
            </a:r>
          </a:p>
          <a:p>
            <a:pPr fontAlgn="base"/>
            <a:r>
              <a:rPr lang="en-US" sz="2100" dirty="0"/>
              <a:t>Take in feedback and critiques from others. </a:t>
            </a:r>
          </a:p>
          <a:p>
            <a:pPr fontAlgn="base"/>
            <a:r>
              <a:rPr lang="en-US" sz="2100" dirty="0"/>
              <a:t>Become more interested and enthusiastic about others. </a:t>
            </a:r>
          </a:p>
          <a:p>
            <a:pPr fontAlgn="base"/>
            <a:r>
              <a:rPr lang="en-US" sz="2100" dirty="0"/>
              <a:t>Follow through on promises and commitments. </a:t>
            </a:r>
          </a:p>
          <a:p>
            <a:pPr fontAlgn="base"/>
            <a:r>
              <a:rPr lang="en-US" sz="2100" dirty="0"/>
              <a:t>Create opportunities to connect. </a:t>
            </a:r>
          </a:p>
          <a:p>
            <a:pPr fontAlgn="base"/>
            <a:r>
              <a:rPr lang="en-US" sz="2100" dirty="0"/>
              <a:t>Be positive and open when responding to new people and ideas. </a:t>
            </a:r>
          </a:p>
          <a:p>
            <a:pPr fontAlgn="base"/>
            <a:r>
              <a:rPr lang="en-US" sz="2100" dirty="0"/>
              <a:t>Pay attention to both head and heart messages. </a:t>
            </a:r>
          </a:p>
        </p:txBody>
      </p:sp>
    </p:spTree>
    <p:extLst>
      <p:ext uri="{BB962C8B-B14F-4D97-AF65-F5344CB8AC3E}">
        <p14:creationId xmlns:p14="http://schemas.microsoft.com/office/powerpoint/2010/main" val="172515313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46404" y="15081"/>
            <a:ext cx="7269480" cy="1325562"/>
          </a:xfrm>
        </p:spPr>
        <p:txBody>
          <a:bodyPr/>
          <a:lstStyle/>
          <a:p>
            <a:r>
              <a:rPr lang="en-US" b="1" dirty="0"/>
              <a:t>Practice Social-Recognition</a:t>
            </a:r>
          </a:p>
        </p:txBody>
      </p:sp>
      <p:sp>
        <p:nvSpPr>
          <p:cNvPr id="3" name="Content Placeholder 2"/>
          <p:cNvSpPr>
            <a:spLocks noGrp="1"/>
          </p:cNvSpPr>
          <p:nvPr>
            <p:ph idx="1"/>
          </p:nvPr>
        </p:nvSpPr>
        <p:spPr/>
        <p:txBody>
          <a:bodyPr>
            <a:normAutofit/>
          </a:bodyPr>
          <a:lstStyle/>
          <a:p>
            <a:r>
              <a:rPr lang="en-US" sz="3000" dirty="0"/>
              <a:t>Identify one thing you would like to work on in your EIQ</a:t>
            </a:r>
            <a:br>
              <a:rPr lang="en-US" sz="3000" dirty="0"/>
            </a:br>
            <a:endParaRPr lang="en-US" sz="3000" dirty="0"/>
          </a:p>
          <a:p>
            <a:r>
              <a:rPr lang="en-US" sz="3000" dirty="0"/>
              <a:t>Tell your partner what you are planning to working on, and allow them the opportunity to listen, connect, and offer suggestions and encouragement </a:t>
            </a:r>
            <a:endParaRPr lang="en-US" sz="2700" dirty="0"/>
          </a:p>
          <a:p>
            <a:pPr lvl="1"/>
            <a:endParaRPr lang="en-US" dirty="0"/>
          </a:p>
        </p:txBody>
      </p:sp>
      <p:pic>
        <p:nvPicPr>
          <p:cNvPr id="4" name="Picture 3"/>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5300"/>
                    </a14:imgEffect>
                  </a14:imgLayer>
                </a14:imgProps>
              </a:ext>
              <a:ext uri="{28A0092B-C50C-407E-A947-70E740481C1C}">
                <a14:useLocalDpi xmlns:a14="http://schemas.microsoft.com/office/drawing/2010/main" val="0"/>
              </a:ext>
            </a:extLst>
          </a:blip>
          <a:stretch>
            <a:fillRect/>
          </a:stretch>
        </p:blipFill>
        <p:spPr>
          <a:xfrm>
            <a:off x="7344377" y="4396677"/>
            <a:ext cx="1519451" cy="1604074"/>
          </a:xfrm>
          <a:prstGeom prst="rect">
            <a:avLst/>
          </a:prstGeom>
        </p:spPr>
      </p:pic>
    </p:spTree>
    <p:extLst>
      <p:ext uri="{BB962C8B-B14F-4D97-AF65-F5344CB8AC3E}">
        <p14:creationId xmlns:p14="http://schemas.microsoft.com/office/powerpoint/2010/main" val="27755928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175" y="857250"/>
            <a:ext cx="3649851" cy="5143500"/>
          </a:xfrm>
          <a:prstGeom prst="rect">
            <a:avLst/>
          </a:prstGeom>
          <a:solidFill>
            <a:schemeClr val="tx1">
              <a:lumMod val="85000"/>
              <a:lumOff val="1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a:p>
        </p:txBody>
      </p:sp>
      <p:sp>
        <p:nvSpPr>
          <p:cNvPr id="2" name="Title 1"/>
          <p:cNvSpPr>
            <a:spLocks noGrp="1"/>
          </p:cNvSpPr>
          <p:nvPr>
            <p:ph type="title"/>
          </p:nvPr>
        </p:nvSpPr>
        <p:spPr>
          <a:xfrm>
            <a:off x="486697" y="1329200"/>
            <a:ext cx="2750279" cy="1257452"/>
          </a:xfrm>
        </p:spPr>
        <p:txBody>
          <a:bodyPr>
            <a:normAutofit/>
          </a:bodyPr>
          <a:lstStyle/>
          <a:p>
            <a:r>
              <a:rPr lang="en-US" dirty="0">
                <a:solidFill>
                  <a:schemeClr val="bg1"/>
                </a:solidFill>
              </a:rPr>
              <a:t>Self Management</a:t>
            </a:r>
          </a:p>
        </p:txBody>
      </p:sp>
      <p:sp>
        <p:nvSpPr>
          <p:cNvPr id="3" name="Content Placeholder 2"/>
          <p:cNvSpPr>
            <a:spLocks noGrp="1"/>
          </p:cNvSpPr>
          <p:nvPr>
            <p:ph idx="1"/>
          </p:nvPr>
        </p:nvSpPr>
        <p:spPr>
          <a:xfrm>
            <a:off x="207729" y="2732545"/>
            <a:ext cx="3209648" cy="2839064"/>
          </a:xfrm>
        </p:spPr>
        <p:txBody>
          <a:bodyPr>
            <a:normAutofit fontScale="92500"/>
          </a:bodyPr>
          <a:lstStyle/>
          <a:p>
            <a:r>
              <a:rPr lang="en-US" sz="1800" dirty="0">
                <a:solidFill>
                  <a:schemeClr val="bg1"/>
                </a:solidFill>
              </a:rPr>
              <a:t>Self-control, discipline</a:t>
            </a:r>
          </a:p>
          <a:p>
            <a:r>
              <a:rPr lang="en-US" sz="1800" dirty="0">
                <a:solidFill>
                  <a:schemeClr val="bg1"/>
                </a:solidFill>
              </a:rPr>
              <a:t>Goal-directed performance, targeted action</a:t>
            </a:r>
          </a:p>
          <a:p>
            <a:r>
              <a:rPr lang="en-US" sz="1800" dirty="0">
                <a:solidFill>
                  <a:schemeClr val="bg1"/>
                </a:solidFill>
              </a:rPr>
              <a:t>Integrity, trustworthiness</a:t>
            </a:r>
          </a:p>
          <a:p>
            <a:r>
              <a:rPr lang="en-US" sz="1800" dirty="0">
                <a:solidFill>
                  <a:schemeClr val="bg1"/>
                </a:solidFill>
              </a:rPr>
              <a:t>Motivation, positive psychology, initiative</a:t>
            </a:r>
          </a:p>
          <a:p>
            <a:r>
              <a:rPr lang="en-US" sz="1800" dirty="0">
                <a:solidFill>
                  <a:schemeClr val="bg1"/>
                </a:solidFill>
              </a:rPr>
              <a:t>Creativity, agility, flexibility, adaptability</a:t>
            </a:r>
          </a:p>
          <a:p>
            <a:endParaRPr lang="en-US" sz="1800" dirty="0">
              <a:solidFill>
                <a:schemeClr val="bg1"/>
              </a:solidFill>
            </a:endParaRPr>
          </a:p>
          <a:p>
            <a:endParaRPr lang="en-US" sz="1800" dirty="0">
              <a:solidFill>
                <a:schemeClr val="bg1"/>
              </a:solidFill>
            </a:endParaRPr>
          </a:p>
          <a:p>
            <a:endParaRPr lang="en-US" dirty="0">
              <a:solidFill>
                <a:schemeClr val="bg1"/>
              </a:solidFill>
            </a:endParaRPr>
          </a:p>
        </p:txBody>
      </p:sp>
      <p:sp>
        <p:nvSpPr>
          <p:cNvPr id="11" name="TextBox 10"/>
          <p:cNvSpPr txBox="1"/>
          <p:nvPr/>
        </p:nvSpPr>
        <p:spPr>
          <a:xfrm>
            <a:off x="3976531" y="4797694"/>
            <a:ext cx="4869836" cy="1015663"/>
          </a:xfrm>
          <a:prstGeom prst="rect">
            <a:avLst/>
          </a:prstGeom>
          <a:noFill/>
        </p:spPr>
        <p:txBody>
          <a:bodyPr wrap="square" rtlCol="0">
            <a:spAutoFit/>
          </a:bodyPr>
          <a:lstStyle/>
          <a:p>
            <a:r>
              <a:rPr lang="en-US" sz="1500" b="1" dirty="0"/>
              <a:t>Self-management measures self-evaluation coupled with self-regulation, to control and harness feelings that impact the ability to achieve personal objectives. </a:t>
            </a:r>
          </a:p>
        </p:txBody>
      </p:sp>
      <p:grpSp>
        <p:nvGrpSpPr>
          <p:cNvPr id="12" name="Group 11"/>
          <p:cNvGrpSpPr/>
          <p:nvPr/>
        </p:nvGrpSpPr>
        <p:grpSpPr>
          <a:xfrm>
            <a:off x="4803175" y="1098591"/>
            <a:ext cx="3589157" cy="3699104"/>
            <a:chOff x="0" y="0"/>
            <a:chExt cx="3072384" cy="3072384"/>
          </a:xfrm>
        </p:grpSpPr>
        <p:pic>
          <p:nvPicPr>
            <p:cNvPr id="13" name="Picture 12"/>
            <p:cNvPicPr/>
            <p:nvPr/>
          </p:nvPicPr>
          <p:blipFill>
            <a:blip r:embed="rId3"/>
            <a:stretch>
              <a:fillRect/>
            </a:stretch>
          </p:blipFill>
          <p:spPr>
            <a:xfrm>
              <a:off x="0" y="0"/>
              <a:ext cx="3072384" cy="1536192"/>
            </a:xfrm>
            <a:prstGeom prst="rect">
              <a:avLst/>
            </a:prstGeom>
          </p:spPr>
        </p:pic>
        <p:pic>
          <p:nvPicPr>
            <p:cNvPr id="14" name="Picture 13"/>
            <p:cNvPicPr/>
            <p:nvPr/>
          </p:nvPicPr>
          <p:blipFill>
            <a:blip r:embed="rId4"/>
            <a:stretch>
              <a:fillRect/>
            </a:stretch>
          </p:blipFill>
          <p:spPr>
            <a:xfrm>
              <a:off x="0" y="1536192"/>
              <a:ext cx="3072384" cy="1536192"/>
            </a:xfrm>
            <a:prstGeom prst="rect">
              <a:avLst/>
            </a:prstGeom>
          </p:spPr>
        </p:pic>
      </p:grpSp>
    </p:spTree>
    <p:extLst>
      <p:ext uri="{BB962C8B-B14F-4D97-AF65-F5344CB8AC3E}">
        <p14:creationId xmlns:p14="http://schemas.microsoft.com/office/powerpoint/2010/main" val="3385161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Building Self-Management</a:t>
            </a:r>
          </a:p>
        </p:txBody>
      </p:sp>
      <p:pic>
        <p:nvPicPr>
          <p:cNvPr id="4" name="Picture 3"/>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5300"/>
                    </a14:imgEffect>
                  </a14:imgLayer>
                </a14:imgProps>
              </a:ext>
              <a:ext uri="{28A0092B-C50C-407E-A947-70E740481C1C}">
                <a14:useLocalDpi xmlns:a14="http://schemas.microsoft.com/office/drawing/2010/main" val="0"/>
              </a:ext>
            </a:extLst>
          </a:blip>
          <a:stretch>
            <a:fillRect/>
          </a:stretch>
        </p:blipFill>
        <p:spPr>
          <a:xfrm>
            <a:off x="7400752" y="996736"/>
            <a:ext cx="1519451" cy="1604074"/>
          </a:xfrm>
          <a:prstGeom prst="rect">
            <a:avLst/>
          </a:prstGeom>
        </p:spPr>
      </p:pic>
      <p:sp>
        <p:nvSpPr>
          <p:cNvPr id="5" name="Content Placeholder 2"/>
          <p:cNvSpPr txBox="1">
            <a:spLocks/>
          </p:cNvSpPr>
          <p:nvPr/>
        </p:nvSpPr>
        <p:spPr>
          <a:xfrm>
            <a:off x="628650" y="2211915"/>
            <a:ext cx="7886700" cy="3263504"/>
          </a:xfrm>
          <a:prstGeom prst="rect">
            <a:avLst/>
          </a:prstGeom>
        </p:spPr>
        <p:txBody>
          <a:bodyPr vert="horz" lIns="68580" tIns="34290" rIns="68580" bIns="3429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base"/>
            <a:r>
              <a:rPr lang="en-US" sz="2100" dirty="0"/>
              <a:t>Set and monitor a specific course and path for each day. </a:t>
            </a:r>
          </a:p>
          <a:p>
            <a:pPr fontAlgn="base"/>
            <a:r>
              <a:rPr lang="en-US" sz="2100" dirty="0"/>
              <a:t>Act with focus and intensity. </a:t>
            </a:r>
          </a:p>
          <a:p>
            <a:pPr fontAlgn="base"/>
            <a:r>
              <a:rPr lang="en-US" sz="2100" dirty="0"/>
              <a:t>Define a clear path to desired goals. </a:t>
            </a:r>
          </a:p>
          <a:p>
            <a:pPr fontAlgn="base"/>
            <a:r>
              <a:rPr lang="en-US" sz="2100" dirty="0"/>
              <a:t>Exercise discipline and self control in both short and long term projects. </a:t>
            </a:r>
          </a:p>
          <a:p>
            <a:pPr fontAlgn="base"/>
            <a:r>
              <a:rPr lang="en-US" sz="2100" dirty="0"/>
              <a:t>Take time to evaluate and critique personal performance. </a:t>
            </a:r>
          </a:p>
          <a:p>
            <a:pPr fontAlgn="base"/>
            <a:r>
              <a:rPr lang="en-US" sz="2100" dirty="0"/>
              <a:t>Identify gaps in desired returns and improve plans to achieve better results. </a:t>
            </a:r>
          </a:p>
          <a:p>
            <a:pPr fontAlgn="base"/>
            <a:r>
              <a:rPr lang="en-US" sz="2100" dirty="0"/>
              <a:t>Avoid fatigue and burnout. </a:t>
            </a:r>
          </a:p>
          <a:p>
            <a:pPr fontAlgn="base"/>
            <a:r>
              <a:rPr lang="en-US" sz="2100" dirty="0"/>
              <a:t>Stick with a concrete, articulated agenda. </a:t>
            </a:r>
          </a:p>
          <a:p>
            <a:pPr fontAlgn="base"/>
            <a:r>
              <a:rPr lang="en-US" sz="2100" dirty="0"/>
              <a:t>Remain accountable for your actions. </a:t>
            </a:r>
          </a:p>
          <a:p>
            <a:endParaRPr lang="en-US" sz="2100" dirty="0"/>
          </a:p>
        </p:txBody>
      </p:sp>
    </p:spTree>
    <p:extLst>
      <p:ext uri="{BB962C8B-B14F-4D97-AF65-F5344CB8AC3E}">
        <p14:creationId xmlns:p14="http://schemas.microsoft.com/office/powerpoint/2010/main" val="201278677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0332" y="199127"/>
            <a:ext cx="7269480" cy="957469"/>
          </a:xfrm>
        </p:spPr>
        <p:txBody>
          <a:bodyPr/>
          <a:lstStyle/>
          <a:p>
            <a:r>
              <a:rPr lang="en-US" b="1" dirty="0"/>
              <a:t>Practice Self Management </a:t>
            </a:r>
          </a:p>
        </p:txBody>
      </p:sp>
      <p:sp>
        <p:nvSpPr>
          <p:cNvPr id="3" name="Content Placeholder 2"/>
          <p:cNvSpPr>
            <a:spLocks noGrp="1"/>
          </p:cNvSpPr>
          <p:nvPr>
            <p:ph idx="1"/>
          </p:nvPr>
        </p:nvSpPr>
        <p:spPr/>
        <p:txBody>
          <a:bodyPr>
            <a:normAutofit/>
          </a:bodyPr>
          <a:lstStyle/>
          <a:p>
            <a:r>
              <a:rPr lang="en-US" sz="3000" dirty="0"/>
              <a:t>What is your next goal?  </a:t>
            </a:r>
          </a:p>
          <a:p>
            <a:r>
              <a:rPr lang="en-US" sz="3000" dirty="0"/>
              <a:t>Take a few minutes to design your next goal</a:t>
            </a:r>
          </a:p>
          <a:p>
            <a:r>
              <a:rPr lang="en-US" sz="3000" dirty="0"/>
              <a:t>Find a new partner and tell them about your goal while practicing being excited, motivating, and creating positive energy about your goal</a:t>
            </a:r>
          </a:p>
          <a:p>
            <a:pPr marL="0" indent="0">
              <a:buNone/>
            </a:pPr>
            <a:endParaRPr lang="en-US" sz="3000" dirty="0"/>
          </a:p>
          <a:p>
            <a:endParaRPr lang="en-US" sz="3000" dirty="0"/>
          </a:p>
        </p:txBody>
      </p:sp>
      <p:pic>
        <p:nvPicPr>
          <p:cNvPr id="4" name="Picture 3"/>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5300"/>
                    </a14:imgEffect>
                  </a14:imgLayer>
                </a14:imgProps>
              </a:ext>
              <a:ext uri="{28A0092B-C50C-407E-A947-70E740481C1C}">
                <a14:useLocalDpi xmlns:a14="http://schemas.microsoft.com/office/drawing/2010/main" val="0"/>
              </a:ext>
            </a:extLst>
          </a:blip>
          <a:stretch>
            <a:fillRect/>
          </a:stretch>
        </p:blipFill>
        <p:spPr>
          <a:xfrm>
            <a:off x="7157687" y="654287"/>
            <a:ext cx="1519451" cy="1604074"/>
          </a:xfrm>
          <a:prstGeom prst="rect">
            <a:avLst/>
          </a:prstGeom>
        </p:spPr>
      </p:pic>
    </p:spTree>
    <p:extLst>
      <p:ext uri="{BB962C8B-B14F-4D97-AF65-F5344CB8AC3E}">
        <p14:creationId xmlns:p14="http://schemas.microsoft.com/office/powerpoint/2010/main" val="2145767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175" y="857250"/>
            <a:ext cx="3649851" cy="5143500"/>
          </a:xfrm>
          <a:prstGeom prst="rect">
            <a:avLst/>
          </a:prstGeom>
          <a:solidFill>
            <a:schemeClr val="tx1">
              <a:lumMod val="85000"/>
              <a:lumOff val="1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a:p>
        </p:txBody>
      </p:sp>
      <p:sp>
        <p:nvSpPr>
          <p:cNvPr id="2" name="Title 1"/>
          <p:cNvSpPr>
            <a:spLocks noGrp="1"/>
          </p:cNvSpPr>
          <p:nvPr>
            <p:ph type="title"/>
          </p:nvPr>
        </p:nvSpPr>
        <p:spPr>
          <a:xfrm>
            <a:off x="486697" y="1329200"/>
            <a:ext cx="2750279" cy="1257452"/>
          </a:xfrm>
        </p:spPr>
        <p:txBody>
          <a:bodyPr>
            <a:normAutofit/>
          </a:bodyPr>
          <a:lstStyle/>
          <a:p>
            <a:r>
              <a:rPr lang="en-US" dirty="0">
                <a:solidFill>
                  <a:schemeClr val="bg1"/>
                </a:solidFill>
              </a:rPr>
              <a:t>Social Management</a:t>
            </a:r>
          </a:p>
        </p:txBody>
      </p:sp>
      <p:sp>
        <p:nvSpPr>
          <p:cNvPr id="3" name="Content Placeholder 2"/>
          <p:cNvSpPr>
            <a:spLocks noGrp="1"/>
          </p:cNvSpPr>
          <p:nvPr>
            <p:ph idx="1"/>
          </p:nvPr>
        </p:nvSpPr>
        <p:spPr>
          <a:xfrm>
            <a:off x="207729" y="2732545"/>
            <a:ext cx="3209648" cy="2839064"/>
          </a:xfrm>
        </p:spPr>
        <p:txBody>
          <a:bodyPr>
            <a:normAutofit fontScale="92500"/>
          </a:bodyPr>
          <a:lstStyle/>
          <a:p>
            <a:r>
              <a:rPr lang="en-US" sz="1800" dirty="0">
                <a:solidFill>
                  <a:schemeClr val="bg1"/>
                </a:solidFill>
              </a:rPr>
              <a:t>Developing relationships, getting along with others</a:t>
            </a:r>
          </a:p>
          <a:p>
            <a:r>
              <a:rPr lang="en-US" sz="1800" dirty="0">
                <a:solidFill>
                  <a:schemeClr val="bg1"/>
                </a:solidFill>
              </a:rPr>
              <a:t>Leadership and influence</a:t>
            </a:r>
          </a:p>
          <a:p>
            <a:r>
              <a:rPr lang="en-US" sz="1800" dirty="0">
                <a:solidFill>
                  <a:schemeClr val="bg1"/>
                </a:solidFill>
              </a:rPr>
              <a:t>Change catalyst and response</a:t>
            </a:r>
          </a:p>
          <a:p>
            <a:r>
              <a:rPr lang="en-US" sz="1800" dirty="0">
                <a:solidFill>
                  <a:schemeClr val="bg1"/>
                </a:solidFill>
              </a:rPr>
              <a:t>Negotiation and conflict management</a:t>
            </a:r>
          </a:p>
          <a:p>
            <a:r>
              <a:rPr lang="en-US" sz="1800" dirty="0">
                <a:solidFill>
                  <a:schemeClr val="bg1"/>
                </a:solidFill>
              </a:rPr>
              <a:t>Teamwork and collaboration</a:t>
            </a:r>
          </a:p>
          <a:p>
            <a:endParaRPr lang="en-US" dirty="0">
              <a:solidFill>
                <a:schemeClr val="bg1"/>
              </a:solidFill>
            </a:endParaRPr>
          </a:p>
        </p:txBody>
      </p:sp>
      <p:sp>
        <p:nvSpPr>
          <p:cNvPr id="11" name="TextBox 10"/>
          <p:cNvSpPr txBox="1"/>
          <p:nvPr/>
        </p:nvSpPr>
        <p:spPr>
          <a:xfrm>
            <a:off x="3857579" y="4809862"/>
            <a:ext cx="4869836" cy="1015663"/>
          </a:xfrm>
          <a:prstGeom prst="rect">
            <a:avLst/>
          </a:prstGeom>
          <a:noFill/>
        </p:spPr>
        <p:txBody>
          <a:bodyPr wrap="square" rtlCol="0">
            <a:spAutoFit/>
          </a:bodyPr>
          <a:lstStyle/>
          <a:p>
            <a:r>
              <a:rPr lang="en-US" sz="1500" b="1" dirty="0"/>
              <a:t>Social (relationship) management includes interpersonal skills and focuses intelligence on generating results. Social intelligence fosters collaboration and connection.</a:t>
            </a:r>
          </a:p>
        </p:txBody>
      </p:sp>
      <p:grpSp>
        <p:nvGrpSpPr>
          <p:cNvPr id="12" name="Group 11"/>
          <p:cNvGrpSpPr/>
          <p:nvPr/>
        </p:nvGrpSpPr>
        <p:grpSpPr>
          <a:xfrm>
            <a:off x="4809560" y="1179164"/>
            <a:ext cx="3594396" cy="3572036"/>
            <a:chOff x="0" y="0"/>
            <a:chExt cx="3086100" cy="3040380"/>
          </a:xfrm>
        </p:grpSpPr>
        <p:pic>
          <p:nvPicPr>
            <p:cNvPr id="13" name="Picture 12"/>
            <p:cNvPicPr/>
            <p:nvPr/>
          </p:nvPicPr>
          <p:blipFill>
            <a:blip r:embed="rId3"/>
            <a:stretch>
              <a:fillRect/>
            </a:stretch>
          </p:blipFill>
          <p:spPr>
            <a:xfrm>
              <a:off x="0" y="0"/>
              <a:ext cx="3086100" cy="1520952"/>
            </a:xfrm>
            <a:prstGeom prst="rect">
              <a:avLst/>
            </a:prstGeom>
          </p:spPr>
        </p:pic>
        <p:pic>
          <p:nvPicPr>
            <p:cNvPr id="14" name="Picture 13"/>
            <p:cNvPicPr/>
            <p:nvPr/>
          </p:nvPicPr>
          <p:blipFill>
            <a:blip r:embed="rId4"/>
            <a:stretch>
              <a:fillRect/>
            </a:stretch>
          </p:blipFill>
          <p:spPr>
            <a:xfrm>
              <a:off x="0" y="1520952"/>
              <a:ext cx="3086100" cy="1519428"/>
            </a:xfrm>
            <a:prstGeom prst="rect">
              <a:avLst/>
            </a:prstGeom>
          </p:spPr>
        </p:pic>
      </p:grpSp>
    </p:spTree>
    <p:extLst>
      <p:ext uri="{BB962C8B-B14F-4D97-AF65-F5344CB8AC3E}">
        <p14:creationId xmlns:p14="http://schemas.microsoft.com/office/powerpoint/2010/main" val="2869602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Building Social-Management</a:t>
            </a:r>
          </a:p>
        </p:txBody>
      </p:sp>
      <p:sp>
        <p:nvSpPr>
          <p:cNvPr id="3" name="Content Placeholder 2"/>
          <p:cNvSpPr>
            <a:spLocks noGrp="1"/>
          </p:cNvSpPr>
          <p:nvPr>
            <p:ph idx="1"/>
          </p:nvPr>
        </p:nvSpPr>
        <p:spPr/>
        <p:txBody>
          <a:bodyPr>
            <a:normAutofit/>
          </a:bodyPr>
          <a:lstStyle/>
          <a:p>
            <a:pPr lvl="0" fontAlgn="base"/>
            <a:r>
              <a:rPr lang="en-US" dirty="0"/>
              <a:t>Take an active interest in others and their agendas. </a:t>
            </a:r>
          </a:p>
          <a:p>
            <a:pPr lvl="0" fontAlgn="base"/>
            <a:r>
              <a:rPr lang="en-US" dirty="0"/>
              <a:t>Develop persuasion and rapport. </a:t>
            </a:r>
          </a:p>
          <a:p>
            <a:pPr lvl="0" fontAlgn="base"/>
            <a:r>
              <a:rPr lang="en-US" dirty="0"/>
              <a:t>Be assertive, engaged, enthusiastic and involved with others. </a:t>
            </a:r>
          </a:p>
          <a:p>
            <a:pPr lvl="0" fontAlgn="base"/>
            <a:r>
              <a:rPr lang="en-US" dirty="0"/>
              <a:t>Maintain poise and calmness. </a:t>
            </a:r>
          </a:p>
          <a:p>
            <a:pPr lvl="0" fontAlgn="base"/>
            <a:r>
              <a:rPr lang="en-US" dirty="0"/>
              <a:t>Look for positive, constructive answers that help everyone improve. </a:t>
            </a:r>
          </a:p>
          <a:p>
            <a:pPr lvl="0" fontAlgn="base"/>
            <a:r>
              <a:rPr lang="en-US" dirty="0"/>
              <a:t>Seek out opportunities to work and collaborate </a:t>
            </a:r>
            <a:r>
              <a:rPr lang="en-US"/>
              <a:t>with others. </a:t>
            </a:r>
            <a:endParaRPr lang="en-US" dirty="0"/>
          </a:p>
          <a:p>
            <a:pPr lvl="0" fontAlgn="base"/>
            <a:r>
              <a:rPr lang="en-US" dirty="0"/>
              <a:t>Reach out and be available to others. </a:t>
            </a:r>
          </a:p>
          <a:p>
            <a:pPr lvl="0" fontAlgn="base"/>
            <a:r>
              <a:rPr lang="en-US" dirty="0"/>
              <a:t>Enjoy listening to the ambitions of others and offer praise. </a:t>
            </a:r>
          </a:p>
          <a:p>
            <a:pPr lvl="0" fontAlgn="base"/>
            <a:r>
              <a:rPr lang="en-US" dirty="0"/>
              <a:t>Develop quality relationships and friendships. </a:t>
            </a:r>
          </a:p>
        </p:txBody>
      </p:sp>
      <p:pic>
        <p:nvPicPr>
          <p:cNvPr id="4" name="Picture 3"/>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5300"/>
                    </a14:imgEffect>
                  </a14:imgLayer>
                </a14:imgProps>
              </a:ext>
              <a:ext uri="{28A0092B-C50C-407E-A947-70E740481C1C}">
                <a14:useLocalDpi xmlns:a14="http://schemas.microsoft.com/office/drawing/2010/main" val="0"/>
              </a:ext>
            </a:extLst>
          </a:blip>
          <a:stretch>
            <a:fillRect/>
          </a:stretch>
        </p:blipFill>
        <p:spPr>
          <a:xfrm>
            <a:off x="7493742" y="1043231"/>
            <a:ext cx="1519451" cy="1604074"/>
          </a:xfrm>
          <a:prstGeom prst="rect">
            <a:avLst/>
          </a:prstGeom>
        </p:spPr>
      </p:pic>
    </p:spTree>
    <p:extLst>
      <p:ext uri="{BB962C8B-B14F-4D97-AF65-F5344CB8AC3E}">
        <p14:creationId xmlns:p14="http://schemas.microsoft.com/office/powerpoint/2010/main" val="3203559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702B3-4720-4830-A4B5-0074B8A47A15}"/>
              </a:ext>
            </a:extLst>
          </p:cNvPr>
          <p:cNvSpPr>
            <a:spLocks noGrp="1"/>
          </p:cNvSpPr>
          <p:nvPr>
            <p:ph type="title"/>
          </p:nvPr>
        </p:nvSpPr>
        <p:spPr>
          <a:xfrm>
            <a:off x="1905000" y="247650"/>
            <a:ext cx="7239000" cy="1143000"/>
          </a:xfrm>
        </p:spPr>
        <p:txBody>
          <a:bodyPr/>
          <a:lstStyle/>
          <a:p>
            <a:pPr eaLnBrk="1" fontAlgn="auto" hangingPunct="1">
              <a:spcAft>
                <a:spcPts val="0"/>
              </a:spcAft>
              <a:defRPr/>
            </a:pPr>
            <a:r>
              <a:rPr lang="en-US" sz="6000" b="1" dirty="0">
                <a:latin typeface="Franklin Gothic Demi Cond" pitchFamily="34" charset="0"/>
              </a:rPr>
              <a:t>What is DISC?</a:t>
            </a:r>
          </a:p>
        </p:txBody>
      </p:sp>
      <p:sp>
        <p:nvSpPr>
          <p:cNvPr id="14339" name="Content Placeholder 5">
            <a:extLst>
              <a:ext uri="{FF2B5EF4-FFF2-40B4-BE49-F238E27FC236}">
                <a16:creationId xmlns:a16="http://schemas.microsoft.com/office/drawing/2014/main" id="{1D2EC951-9644-4180-A350-03ED05D3CEE2}"/>
              </a:ext>
            </a:extLst>
          </p:cNvPr>
          <p:cNvSpPr>
            <a:spLocks noGrp="1"/>
          </p:cNvSpPr>
          <p:nvPr>
            <p:ph idx="1"/>
          </p:nvPr>
        </p:nvSpPr>
        <p:spPr>
          <a:xfrm>
            <a:off x="457200" y="1600200"/>
            <a:ext cx="8229600" cy="5105400"/>
          </a:xfrm>
        </p:spPr>
        <p:txBody>
          <a:bodyPr/>
          <a:lstStyle/>
          <a:p>
            <a:pPr marL="0" indent="0">
              <a:buFont typeface="Arial" panose="020B0604020202020204" pitchFamily="34" charset="0"/>
              <a:buNone/>
              <a:defRPr/>
            </a:pPr>
            <a:r>
              <a:rPr sz="2800" dirty="0"/>
              <a:t>DISC is a simple, practical, easy to remember and universally applicable model.</a:t>
            </a:r>
            <a:br>
              <a:rPr sz="2800" dirty="0"/>
            </a:br>
            <a:endParaRPr sz="2400" dirty="0"/>
          </a:p>
          <a:p>
            <a:pPr>
              <a:defRPr/>
            </a:pPr>
            <a:r>
              <a:rPr sz="2400" dirty="0"/>
              <a:t>DISC is: </a:t>
            </a:r>
          </a:p>
          <a:p>
            <a:pPr marL="0" indent="0">
              <a:buFont typeface="Arial" panose="020B0604020202020204" pitchFamily="34" charset="0"/>
              <a:buNone/>
              <a:defRPr/>
            </a:pPr>
            <a:r>
              <a:rPr sz="2400" b="0" dirty="0"/>
              <a:t>	needs-motivated, observable behavior and emotion; it is a 	combination of nature (inherent) and nurture (learned). </a:t>
            </a:r>
            <a:br>
              <a:rPr sz="2400" dirty="0"/>
            </a:br>
            <a:endParaRPr sz="2400" dirty="0"/>
          </a:p>
          <a:p>
            <a:pPr>
              <a:defRPr/>
            </a:pPr>
            <a:r>
              <a:rPr sz="2400" dirty="0"/>
              <a:t>DISC is NOT: </a:t>
            </a:r>
          </a:p>
          <a:p>
            <a:pPr marL="0" indent="0">
              <a:buFont typeface="Arial" panose="020B0604020202020204" pitchFamily="34" charset="0"/>
              <a:buNone/>
              <a:defRPr/>
            </a:pPr>
            <a:r>
              <a:rPr sz="2400" b="0" dirty="0"/>
              <a:t>	a measure of intelligence, skills, education or experience, or an 	indicator of values</a:t>
            </a:r>
            <a:endParaRPr lang="en-US" sz="2400" b="0" dirty="0"/>
          </a:p>
          <a:p>
            <a:pPr marL="0" indent="0">
              <a:buFont typeface="Arial" panose="020B0604020202020204" pitchFamily="34" charset="0"/>
              <a:buNone/>
              <a:defRPr/>
            </a:pPr>
            <a:endParaRPr lang="en-US" sz="2400" b="0" dirty="0"/>
          </a:p>
        </p:txBody>
      </p:sp>
    </p:spTree>
    <p:extLst>
      <p:ext uri="{BB962C8B-B14F-4D97-AF65-F5344CB8AC3E}">
        <p14:creationId xmlns:p14="http://schemas.microsoft.com/office/powerpoint/2010/main" val="343257417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4462" y="-2333"/>
            <a:ext cx="7269480" cy="1325562"/>
          </a:xfrm>
        </p:spPr>
        <p:txBody>
          <a:bodyPr/>
          <a:lstStyle/>
          <a:p>
            <a:r>
              <a:rPr lang="en-US" b="1" dirty="0"/>
              <a:t>Practice Social Management </a:t>
            </a:r>
          </a:p>
        </p:txBody>
      </p:sp>
      <p:sp>
        <p:nvSpPr>
          <p:cNvPr id="3" name="Content Placeholder 2"/>
          <p:cNvSpPr>
            <a:spLocks noGrp="1"/>
          </p:cNvSpPr>
          <p:nvPr>
            <p:ph idx="1"/>
          </p:nvPr>
        </p:nvSpPr>
        <p:spPr/>
        <p:txBody>
          <a:bodyPr>
            <a:normAutofit/>
          </a:bodyPr>
          <a:lstStyle/>
          <a:p>
            <a:r>
              <a:rPr lang="en-US" sz="3000" dirty="0"/>
              <a:t>As a table, create an acronym for the word </a:t>
            </a:r>
            <a:r>
              <a:rPr lang="en-US" sz="3000" b="1" dirty="0"/>
              <a:t>GOALS</a:t>
            </a:r>
            <a:r>
              <a:rPr lang="en-US" sz="3000" dirty="0"/>
              <a:t> that outlines: </a:t>
            </a:r>
            <a:br>
              <a:rPr lang="en-US" sz="3000" dirty="0"/>
            </a:br>
            <a:endParaRPr lang="en-US" sz="3000" dirty="0"/>
          </a:p>
          <a:p>
            <a:r>
              <a:rPr lang="en-US" sz="3000" i="1" dirty="0"/>
              <a:t> What do we want to be known for as a team?</a:t>
            </a:r>
          </a:p>
          <a:p>
            <a:r>
              <a:rPr lang="en-US" sz="3000" i="1" dirty="0"/>
              <a:t> What do we want to accomplish in the coming months? </a:t>
            </a:r>
          </a:p>
        </p:txBody>
      </p:sp>
      <p:pic>
        <p:nvPicPr>
          <p:cNvPr id="4" name="Picture 3"/>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5300"/>
                    </a14:imgEffect>
                  </a14:imgLayer>
                </a14:imgProps>
              </a:ext>
              <a:ext uri="{28A0092B-C50C-407E-A947-70E740481C1C}">
                <a14:useLocalDpi xmlns:a14="http://schemas.microsoft.com/office/drawing/2010/main" val="0"/>
              </a:ext>
            </a:extLst>
          </a:blip>
          <a:stretch>
            <a:fillRect/>
          </a:stretch>
        </p:blipFill>
        <p:spPr>
          <a:xfrm>
            <a:off x="6824216" y="408829"/>
            <a:ext cx="1519451" cy="1604074"/>
          </a:xfrm>
          <a:prstGeom prst="rect">
            <a:avLst/>
          </a:prstGeom>
        </p:spPr>
      </p:pic>
    </p:spTree>
    <p:extLst>
      <p:ext uri="{BB962C8B-B14F-4D97-AF65-F5344CB8AC3E}">
        <p14:creationId xmlns:p14="http://schemas.microsoft.com/office/powerpoint/2010/main" val="2646162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5300"/>
                    </a14:imgEffect>
                  </a14:imgLayer>
                </a14:imgProps>
              </a:ext>
              <a:ext uri="{28A0092B-C50C-407E-A947-70E740481C1C}">
                <a14:useLocalDpi xmlns:a14="http://schemas.microsoft.com/office/drawing/2010/main" val="0"/>
              </a:ext>
            </a:extLst>
          </a:blip>
          <a:stretch>
            <a:fillRect/>
          </a:stretch>
        </p:blipFill>
        <p:spPr>
          <a:xfrm>
            <a:off x="150660" y="159828"/>
            <a:ext cx="1519451" cy="1604074"/>
          </a:xfrm>
          <a:prstGeom prst="rect">
            <a:avLst/>
          </a:prstGeom>
        </p:spPr>
      </p:pic>
      <p:sp>
        <p:nvSpPr>
          <p:cNvPr id="2" name="Rectangle 1"/>
          <p:cNvSpPr/>
          <p:nvPr/>
        </p:nvSpPr>
        <p:spPr>
          <a:xfrm>
            <a:off x="1275447" y="2228671"/>
            <a:ext cx="7680960" cy="2400657"/>
          </a:xfrm>
          <a:prstGeom prst="rect">
            <a:avLst/>
          </a:prstGeom>
        </p:spPr>
        <p:txBody>
          <a:bodyPr wrap="square">
            <a:spAutoFit/>
          </a:bodyPr>
          <a:lstStyle/>
          <a:p>
            <a:r>
              <a:rPr lang="en-US" altLang="en-US" sz="3000" b="1" dirty="0">
                <a:cs typeface="MV Boli" panose="02000500030200090000" pitchFamily="2" charset="0"/>
              </a:rPr>
              <a:t>As a group:</a:t>
            </a:r>
            <a:br>
              <a:rPr lang="en-US" altLang="en-US" sz="3000" b="1" dirty="0">
                <a:cs typeface="MV Boli" panose="02000500030200090000" pitchFamily="2" charset="0"/>
              </a:rPr>
            </a:br>
            <a:endParaRPr lang="en-US" altLang="en-US" sz="3000" b="1" dirty="0">
              <a:cs typeface="MV Boli" panose="02000500030200090000" pitchFamily="2" charset="0"/>
            </a:endParaRPr>
          </a:p>
          <a:p>
            <a:r>
              <a:rPr lang="en-US" altLang="en-US" sz="3000" dirty="0">
                <a:cs typeface="MV Boli" panose="02000500030200090000" pitchFamily="2" charset="0"/>
              </a:rPr>
              <a:t>	What is the most important quotient measured in Emotional Intelligence and why? </a:t>
            </a:r>
            <a:endParaRPr lang="en-US" altLang="en-US" sz="3000" dirty="0"/>
          </a:p>
          <a:p>
            <a:pPr lvl="1"/>
            <a:endParaRPr lang="en-US" altLang="en-US" sz="3000" dirty="0"/>
          </a:p>
        </p:txBody>
      </p:sp>
      <p:sp>
        <p:nvSpPr>
          <p:cNvPr id="13" name="Title 1"/>
          <p:cNvSpPr txBox="1">
            <a:spLocks/>
          </p:cNvSpPr>
          <p:nvPr/>
        </p:nvSpPr>
        <p:spPr>
          <a:xfrm>
            <a:off x="1892549" y="533240"/>
            <a:ext cx="5829300" cy="8572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en-US" sz="3300" dirty="0"/>
              <a:t>Wrap-up Discussion</a:t>
            </a:r>
          </a:p>
        </p:txBody>
      </p:sp>
    </p:spTree>
    <p:extLst>
      <p:ext uri="{BB962C8B-B14F-4D97-AF65-F5344CB8AC3E}">
        <p14:creationId xmlns:p14="http://schemas.microsoft.com/office/powerpoint/2010/main" val="378605967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4" name="Straight Connector 13">
            <a:extLst>
              <a:ext uri="{FF2B5EF4-FFF2-40B4-BE49-F238E27FC236}">
                <a16:creationId xmlns:a16="http://schemas.microsoft.com/office/drawing/2014/main" id="{99AE2756-0FC4-4155-83E7-58AAAB63E7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049266" y="477749"/>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247AB924-1B87-43FC-B7C7-B112D5C51A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83551" y="4633546"/>
            <a:ext cx="8579094"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98775" y="1133954"/>
            <a:ext cx="2569206" cy="2498551"/>
          </a:xfrm>
          <a:prstGeom prst="rect">
            <a:avLst/>
          </a:prstGeom>
        </p:spPr>
      </p:pic>
      <p:pic>
        <p:nvPicPr>
          <p:cNvPr id="9" name="Content Placeholder 3">
            <a:extLst>
              <a:ext uri="{FF2B5EF4-FFF2-40B4-BE49-F238E27FC236}">
                <a16:creationId xmlns:a16="http://schemas.microsoft.com/office/drawing/2014/main" id="{CFE579F4-D0BD-4672-8E16-AFE650BD8F64}"/>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15556" b="81000" l="15497" r="32902">
                        <a14:foregroundMark x1="20372" y1="47778" x2="20372" y2="47778"/>
                        <a14:foregroundMark x1="22845" y1="51556" x2="22845" y2="51556"/>
                        <a14:foregroundMark x1="21738" y1="59667" x2="21738" y2="59667"/>
                        <a14:foregroundMark x1="21667" y1="51778" x2="21667" y2="51778"/>
                        <a14:foregroundMark x1="17734" y1="52000" x2="17734" y2="52000"/>
                        <a14:foregroundMark x1="21738" y1="35111" x2="21738" y2="35111"/>
                        <a14:foregroundMark x1="21997" y1="45444" x2="21997" y2="45444"/>
                        <a14:foregroundMark x1="19642" y1="57889" x2="19642" y2="57889"/>
                        <a14:foregroundMark x1="19925" y1="57333" x2="19925" y2="57333"/>
                        <a14:foregroundMark x1="23622" y1="56222" x2="23622" y2="56222"/>
                        <a14:foregroundMark x1="22798" y1="61556" x2="22798" y2="61556"/>
                        <a14:foregroundMark x1="20561" y1="62889" x2="20561" y2="62889"/>
                        <a14:foregroundMark x1="23010" y1="46778" x2="23010" y2="46778"/>
                        <a14:foregroundMark x1="32925" y1="27778" x2="32925" y2="27778"/>
                        <a14:foregroundMark x1="21455" y1="42444" x2="21455" y2="42444"/>
                        <a14:foregroundMark x1="19642" y1="51444" x2="19642" y2="51444"/>
                        <a14:foregroundMark x1="19642" y1="51444" x2="19642" y2="51444"/>
                        <a14:foregroundMark x1="20278" y1="52556" x2="20372" y2="52000"/>
                        <a14:foregroundMark x1="32642" y1="15556" x2="32642" y2="15556"/>
                        <a14:foregroundMark x1="25200" y1="54667" x2="25200" y2="54667"/>
                        <a14:foregroundMark x1="21385" y1="71222" x2="21385" y2="71222"/>
                        <a14:foregroundMark x1="22774" y1="44556" x2="22774" y2="44556"/>
                      </a14:backgroundRemoval>
                    </a14:imgEffect>
                  </a14:imgLayer>
                </a14:imgProps>
              </a:ext>
            </a:extLst>
          </a:blip>
          <a:srcRect l="16040" t="27250" r="73053" b="21146"/>
          <a:stretch/>
        </p:blipFill>
        <p:spPr>
          <a:xfrm>
            <a:off x="6434746" y="1125146"/>
            <a:ext cx="2574993" cy="2588883"/>
          </a:xfrm>
          <a:prstGeom prst="rect">
            <a:avLst/>
          </a:prstGeom>
        </p:spPr>
      </p:pic>
      <p:cxnSp>
        <p:nvCxnSpPr>
          <p:cNvPr id="18" name="Straight Connector 17">
            <a:extLst>
              <a:ext uri="{FF2B5EF4-FFF2-40B4-BE49-F238E27FC236}">
                <a16:creationId xmlns:a16="http://schemas.microsoft.com/office/drawing/2014/main" id="{818DC98F-4057-4645-B948-F604F39A9CF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5050" y="477749"/>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AE49EFC5-0B2C-434A-8B4E-6B3AA431A034}"/>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t="14418"/>
          <a:stretch/>
        </p:blipFill>
        <p:spPr>
          <a:xfrm>
            <a:off x="134261" y="1434297"/>
            <a:ext cx="2567937" cy="2197692"/>
          </a:xfrm>
          <a:prstGeom prst="rect">
            <a:avLst/>
          </a:prstGeom>
        </p:spPr>
      </p:pic>
      <p:cxnSp>
        <p:nvCxnSpPr>
          <p:cNvPr id="20" name="Straight Connector 19">
            <a:extLst>
              <a:ext uri="{FF2B5EF4-FFF2-40B4-BE49-F238E27FC236}">
                <a16:creationId xmlns:a16="http://schemas.microsoft.com/office/drawing/2014/main" id="{DAD2B705-4A9B-408D-AA80-4F41045E09D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657350" y="5738691"/>
            <a:ext cx="58293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ctrTitle"/>
          </p:nvPr>
        </p:nvSpPr>
        <p:spPr>
          <a:xfrm>
            <a:off x="395653" y="4756638"/>
            <a:ext cx="8354891" cy="930447"/>
          </a:xfrm>
        </p:spPr>
        <p:txBody>
          <a:bodyPr>
            <a:normAutofit/>
          </a:bodyPr>
          <a:lstStyle/>
          <a:p>
            <a:r>
              <a:rPr lang="en-US" sz="4700" dirty="0">
                <a:solidFill>
                  <a:srgbClr val="FFFFFF"/>
                </a:solidFill>
              </a:rPr>
              <a:t>EIQ-2 Report</a:t>
            </a:r>
          </a:p>
        </p:txBody>
      </p:sp>
    </p:spTree>
    <p:extLst>
      <p:ext uri="{BB962C8B-B14F-4D97-AF65-F5344CB8AC3E}">
        <p14:creationId xmlns:p14="http://schemas.microsoft.com/office/powerpoint/2010/main" val="387229018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3243" y="0"/>
            <a:ext cx="7886700" cy="1325563"/>
          </a:xfrm>
        </p:spPr>
        <p:txBody>
          <a:bodyPr/>
          <a:lstStyle/>
          <a:p>
            <a:pPr algn="ctr"/>
            <a:r>
              <a:rPr lang="en-US" dirty="0"/>
              <a:t>DISC and EIQ-2</a:t>
            </a:r>
          </a:p>
        </p:txBody>
      </p:sp>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t="14418"/>
          <a:stretch/>
        </p:blipFill>
        <p:spPr>
          <a:xfrm>
            <a:off x="-678873" y="848412"/>
            <a:ext cx="10446328" cy="7256496"/>
          </a:xfrm>
          <a:prstGeom prst="rect">
            <a:avLst/>
          </a:prstGeom>
        </p:spPr>
      </p:pic>
      <p:pic>
        <p:nvPicPr>
          <p:cNvPr id="4" name="Content Placeholder 3"/>
          <p:cNvPicPr>
            <a:picLocks noGrp="1" noChangeAspect="1"/>
          </p:cNvPicPr>
          <p:nvPr>
            <p:ph idx="1"/>
          </p:nvPr>
        </p:nvPicPr>
        <p:blipFill rotWithShape="1">
          <a:blip r:embed="rId4">
            <a:extLst>
              <a:ext uri="{BEBA8EAE-BF5A-486C-A8C5-ECC9F3942E4B}">
                <a14:imgProps xmlns:a14="http://schemas.microsoft.com/office/drawing/2010/main">
                  <a14:imgLayer r:embed="rId5">
                    <a14:imgEffect>
                      <a14:backgroundRemoval t="15556" b="81000" l="15497" r="32902">
                        <a14:foregroundMark x1="20372" y1="47778" x2="20372" y2="47778"/>
                        <a14:foregroundMark x1="22845" y1="51556" x2="22845" y2="51556"/>
                        <a14:foregroundMark x1="21738" y1="59667" x2="21738" y2="59667"/>
                        <a14:foregroundMark x1="21667" y1="51778" x2="21667" y2="51778"/>
                        <a14:foregroundMark x1="17734" y1="52000" x2="17734" y2="52000"/>
                        <a14:foregroundMark x1="21738" y1="35111" x2="21738" y2="35111"/>
                        <a14:foregroundMark x1="21997" y1="45444" x2="21997" y2="45444"/>
                        <a14:foregroundMark x1="19642" y1="57889" x2="19642" y2="57889"/>
                        <a14:foregroundMark x1="19925" y1="57333" x2="19925" y2="57333"/>
                        <a14:foregroundMark x1="23622" y1="56222" x2="23622" y2="56222"/>
                        <a14:foregroundMark x1="22798" y1="61556" x2="22798" y2="61556"/>
                        <a14:foregroundMark x1="20561" y1="62889" x2="20561" y2="62889"/>
                        <a14:foregroundMark x1="23010" y1="46778" x2="23010" y2="46778"/>
                        <a14:foregroundMark x1="32925" y1="27778" x2="32925" y2="27778"/>
                        <a14:foregroundMark x1="21455" y1="42444" x2="21455" y2="42444"/>
                        <a14:foregroundMark x1="19642" y1="51444" x2="19642" y2="51444"/>
                        <a14:foregroundMark x1="19642" y1="51444" x2="19642" y2="51444"/>
                        <a14:foregroundMark x1="20278" y1="52556" x2="20372" y2="52000"/>
                        <a14:foregroundMark x1="32642" y1="15556" x2="32642" y2="15556"/>
                        <a14:foregroundMark x1="25200" y1="54667" x2="25200" y2="54667"/>
                        <a14:foregroundMark x1="21385" y1="71222" x2="21385" y2="71222"/>
                        <a14:foregroundMark x1="22774" y1="44556" x2="22774" y2="44556"/>
                      </a14:backgroundRemoval>
                    </a14:imgEffect>
                  </a14:imgLayer>
                </a14:imgProps>
              </a:ext>
            </a:extLst>
          </a:blip>
          <a:srcRect l="16040" t="27250" r="73053" b="21146"/>
          <a:stretch/>
        </p:blipFill>
        <p:spPr>
          <a:xfrm>
            <a:off x="2597528" y="1912904"/>
            <a:ext cx="3893526" cy="3905025"/>
          </a:xfrm>
          <a:prstGeom prst="rect">
            <a:avLst/>
          </a:prstGeom>
        </p:spPr>
      </p:pic>
    </p:spTree>
    <p:extLst>
      <p:ext uri="{BB962C8B-B14F-4D97-AF65-F5344CB8AC3E}">
        <p14:creationId xmlns:p14="http://schemas.microsoft.com/office/powerpoint/2010/main" val="264115741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3" name="Group 2"/>
          <p:cNvGrpSpPr/>
          <p:nvPr/>
        </p:nvGrpSpPr>
        <p:grpSpPr>
          <a:xfrm>
            <a:off x="3094284" y="471716"/>
            <a:ext cx="6338364" cy="3073438"/>
            <a:chOff x="1748995" y="251005"/>
            <a:chExt cx="6338364" cy="3073438"/>
          </a:xfrm>
        </p:grpSpPr>
        <p:sp>
          <p:nvSpPr>
            <p:cNvPr id="28" name="Oval 27"/>
            <p:cNvSpPr/>
            <p:nvPr/>
          </p:nvSpPr>
          <p:spPr>
            <a:xfrm>
              <a:off x="1748995" y="251005"/>
              <a:ext cx="1129159" cy="1196228"/>
            </a:xfrm>
            <a:prstGeom prst="ellipse">
              <a:avLst/>
            </a:prstGeom>
            <a:blipFill>
              <a:blip r:embed="rId4" cstate="hqprint">
                <a:extLst>
                  <a:ext uri="{28A0092B-C50C-407E-A947-70E740481C1C}">
                    <a14:useLocalDpi xmlns:a14="http://schemas.microsoft.com/office/drawing/2010/main" val="0"/>
                  </a:ext>
                </a:extLst>
              </a:blip>
              <a:srcRect/>
              <a:stretch>
                <a:fillRect t="-6000" b="-6000"/>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31" name="Freeform 30"/>
            <p:cNvSpPr/>
            <p:nvPr/>
          </p:nvSpPr>
          <p:spPr>
            <a:xfrm>
              <a:off x="5812968" y="1808183"/>
              <a:ext cx="2274391" cy="1516260"/>
            </a:xfrm>
            <a:custGeom>
              <a:avLst/>
              <a:gdLst>
                <a:gd name="connsiteX0" fmla="*/ 0 w 2274391"/>
                <a:gd name="connsiteY0" fmla="*/ 0 h 1516260"/>
                <a:gd name="connsiteX1" fmla="*/ 2274391 w 2274391"/>
                <a:gd name="connsiteY1" fmla="*/ 0 h 1516260"/>
                <a:gd name="connsiteX2" fmla="*/ 2274391 w 2274391"/>
                <a:gd name="connsiteY2" fmla="*/ 1516260 h 1516260"/>
                <a:gd name="connsiteX3" fmla="*/ 0 w 2274391"/>
                <a:gd name="connsiteY3" fmla="*/ 1516260 h 1516260"/>
                <a:gd name="connsiteX4" fmla="*/ 0 w 2274391"/>
                <a:gd name="connsiteY4" fmla="*/ 0 h 1516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4391" h="1516260">
                  <a:moveTo>
                    <a:pt x="0" y="0"/>
                  </a:moveTo>
                  <a:lnTo>
                    <a:pt x="2274391" y="0"/>
                  </a:lnTo>
                  <a:lnTo>
                    <a:pt x="2274391" y="1516260"/>
                  </a:lnTo>
                  <a:lnTo>
                    <a:pt x="0" y="151626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285750" lvl="1" indent="-285750" algn="l" defTabSz="1422400">
                <a:lnSpc>
                  <a:spcPct val="90000"/>
                </a:lnSpc>
                <a:spcBef>
                  <a:spcPct val="0"/>
                </a:spcBef>
                <a:spcAft>
                  <a:spcPct val="15000"/>
                </a:spcAft>
                <a:buChar char="••"/>
              </a:pPr>
              <a:endParaRPr lang="en-US" sz="3200" kern="1200"/>
            </a:p>
            <a:p>
              <a:pPr marL="285750" lvl="1" indent="-285750" algn="l" defTabSz="1422400">
                <a:lnSpc>
                  <a:spcPct val="90000"/>
                </a:lnSpc>
                <a:spcBef>
                  <a:spcPct val="0"/>
                </a:spcBef>
                <a:spcAft>
                  <a:spcPct val="15000"/>
                </a:spcAft>
                <a:buChar char="••"/>
              </a:pPr>
              <a:endParaRPr lang="en-US" sz="3200" kern="1200"/>
            </a:p>
            <a:p>
              <a:pPr marL="285750" lvl="1" indent="-285750" algn="l" defTabSz="1422400">
                <a:lnSpc>
                  <a:spcPct val="90000"/>
                </a:lnSpc>
                <a:spcBef>
                  <a:spcPct val="0"/>
                </a:spcBef>
                <a:spcAft>
                  <a:spcPct val="15000"/>
                </a:spcAft>
                <a:buChar char="••"/>
              </a:pPr>
              <a:endParaRPr lang="en-US" sz="3200" kern="1200"/>
            </a:p>
          </p:txBody>
        </p:sp>
      </p:grpSp>
      <p:sp>
        <p:nvSpPr>
          <p:cNvPr id="6" name="TextBox 5"/>
          <p:cNvSpPr txBox="1"/>
          <p:nvPr/>
        </p:nvSpPr>
        <p:spPr>
          <a:xfrm>
            <a:off x="1622469" y="1667944"/>
            <a:ext cx="1620957" cy="461665"/>
          </a:xfrm>
          <a:prstGeom prst="rect">
            <a:avLst/>
          </a:prstGeom>
          <a:noFill/>
        </p:spPr>
        <p:txBody>
          <a:bodyPr wrap="none" rtlCol="0">
            <a:spAutoFit/>
          </a:bodyPr>
          <a:lstStyle/>
          <a:p>
            <a:r>
              <a:rPr lang="en-US" sz="2400" dirty="0">
                <a:solidFill>
                  <a:srgbClr val="A50021"/>
                </a:solidFill>
                <a:latin typeface="Impact" panose="020B0806030902050204" pitchFamily="34" charset="0"/>
              </a:rPr>
              <a:t>DOMINANCE</a:t>
            </a:r>
          </a:p>
        </p:txBody>
      </p:sp>
      <p:sp>
        <p:nvSpPr>
          <p:cNvPr id="8" name="TextBox 7"/>
          <p:cNvSpPr txBox="1"/>
          <p:nvPr/>
        </p:nvSpPr>
        <p:spPr>
          <a:xfrm>
            <a:off x="5381985" y="2505696"/>
            <a:ext cx="1681748" cy="584775"/>
          </a:xfrm>
          <a:prstGeom prst="rect">
            <a:avLst/>
          </a:prstGeom>
          <a:noFill/>
        </p:spPr>
        <p:txBody>
          <a:bodyPr wrap="square" rtlCol="0">
            <a:spAutoFit/>
          </a:bodyPr>
          <a:lstStyle/>
          <a:p>
            <a:pPr algn="ctr"/>
            <a:r>
              <a:rPr lang="en-US" sz="1600" b="1" i="1" dirty="0"/>
              <a:t>Self-Management</a:t>
            </a:r>
          </a:p>
        </p:txBody>
      </p:sp>
      <p:sp>
        <p:nvSpPr>
          <p:cNvPr id="9" name="TextBox 8"/>
          <p:cNvSpPr txBox="1"/>
          <p:nvPr/>
        </p:nvSpPr>
        <p:spPr>
          <a:xfrm>
            <a:off x="4701675" y="3935557"/>
            <a:ext cx="1588688" cy="584775"/>
          </a:xfrm>
          <a:prstGeom prst="rect">
            <a:avLst/>
          </a:prstGeom>
          <a:noFill/>
        </p:spPr>
        <p:txBody>
          <a:bodyPr wrap="square" rtlCol="0">
            <a:spAutoFit/>
          </a:bodyPr>
          <a:lstStyle/>
          <a:p>
            <a:pPr algn="ctr"/>
            <a:r>
              <a:rPr lang="en-US" sz="1600" b="1" i="1" dirty="0"/>
              <a:t>Social Recognition</a:t>
            </a:r>
          </a:p>
        </p:txBody>
      </p:sp>
      <p:sp>
        <p:nvSpPr>
          <p:cNvPr id="10" name="Rectangle 9"/>
          <p:cNvSpPr/>
          <p:nvPr/>
        </p:nvSpPr>
        <p:spPr>
          <a:xfrm>
            <a:off x="5354836" y="5682544"/>
            <a:ext cx="1736045" cy="584775"/>
          </a:xfrm>
          <a:prstGeom prst="rect">
            <a:avLst/>
          </a:prstGeom>
        </p:spPr>
        <p:txBody>
          <a:bodyPr wrap="square">
            <a:spAutoFit/>
          </a:bodyPr>
          <a:lstStyle/>
          <a:p>
            <a:pPr algn="ctr"/>
            <a:r>
              <a:rPr lang="en-US" sz="1600" b="1" i="1" dirty="0"/>
              <a:t>Social Management</a:t>
            </a:r>
          </a:p>
        </p:txBody>
      </p:sp>
      <p:sp>
        <p:nvSpPr>
          <p:cNvPr id="14" name="TextBox 13"/>
          <p:cNvSpPr txBox="1"/>
          <p:nvPr/>
        </p:nvSpPr>
        <p:spPr>
          <a:xfrm>
            <a:off x="1682053" y="3170370"/>
            <a:ext cx="1439818" cy="461665"/>
          </a:xfrm>
          <a:prstGeom prst="rect">
            <a:avLst/>
          </a:prstGeom>
          <a:noFill/>
        </p:spPr>
        <p:txBody>
          <a:bodyPr wrap="none" rtlCol="0">
            <a:spAutoFit/>
          </a:bodyPr>
          <a:lstStyle/>
          <a:p>
            <a:r>
              <a:rPr lang="en-US" sz="2400" dirty="0">
                <a:solidFill>
                  <a:schemeClr val="accent4">
                    <a:lumMod val="75000"/>
                  </a:schemeClr>
                </a:solidFill>
                <a:latin typeface="Impact" panose="020B0806030902050204" pitchFamily="34" charset="0"/>
              </a:rPr>
              <a:t>INFLUENCE</a:t>
            </a:r>
          </a:p>
        </p:txBody>
      </p:sp>
      <p:sp>
        <p:nvSpPr>
          <p:cNvPr id="15" name="Oval 14"/>
          <p:cNvSpPr/>
          <p:nvPr/>
        </p:nvSpPr>
        <p:spPr>
          <a:xfrm>
            <a:off x="3154732" y="1833758"/>
            <a:ext cx="1213713" cy="1597618"/>
          </a:xfrm>
          <a:prstGeom prst="ellipse">
            <a:avLst/>
          </a:prstGeom>
          <a:blipFill rotWithShape="1">
            <a:blip r:embed="rId5"/>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6" name="TextBox 15"/>
          <p:cNvSpPr txBox="1"/>
          <p:nvPr/>
        </p:nvSpPr>
        <p:spPr>
          <a:xfrm>
            <a:off x="1622469" y="4726711"/>
            <a:ext cx="1641796" cy="461665"/>
          </a:xfrm>
          <a:prstGeom prst="rect">
            <a:avLst/>
          </a:prstGeom>
          <a:noFill/>
        </p:spPr>
        <p:txBody>
          <a:bodyPr wrap="none" rtlCol="0">
            <a:spAutoFit/>
          </a:bodyPr>
          <a:lstStyle/>
          <a:p>
            <a:r>
              <a:rPr lang="en-US" sz="2400" dirty="0">
                <a:solidFill>
                  <a:schemeClr val="accent6">
                    <a:lumMod val="75000"/>
                  </a:schemeClr>
                </a:solidFill>
                <a:latin typeface="Impact" panose="020B0806030902050204" pitchFamily="34" charset="0"/>
              </a:rPr>
              <a:t>STEADINESS</a:t>
            </a:r>
          </a:p>
        </p:txBody>
      </p:sp>
      <p:sp>
        <p:nvSpPr>
          <p:cNvPr id="17" name="Oval 16"/>
          <p:cNvSpPr/>
          <p:nvPr/>
        </p:nvSpPr>
        <p:spPr>
          <a:xfrm>
            <a:off x="3329988" y="3605877"/>
            <a:ext cx="1089193" cy="1552771"/>
          </a:xfrm>
          <a:prstGeom prst="ellipse">
            <a:avLst/>
          </a:prstGeom>
          <a:blipFill rotWithShape="1">
            <a:blip r:embed="rId6"/>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8" name="TextBox 17"/>
          <p:cNvSpPr txBox="1"/>
          <p:nvPr/>
        </p:nvSpPr>
        <p:spPr>
          <a:xfrm>
            <a:off x="1444502" y="6081118"/>
            <a:ext cx="2228192" cy="461665"/>
          </a:xfrm>
          <a:prstGeom prst="rect">
            <a:avLst/>
          </a:prstGeom>
          <a:noFill/>
        </p:spPr>
        <p:txBody>
          <a:bodyPr wrap="square" rtlCol="0">
            <a:spAutoFit/>
          </a:bodyPr>
          <a:lstStyle/>
          <a:p>
            <a:r>
              <a:rPr lang="en-US" sz="2400" dirty="0">
                <a:solidFill>
                  <a:schemeClr val="accent1">
                    <a:lumMod val="50000"/>
                  </a:schemeClr>
                </a:solidFill>
                <a:latin typeface="Impact" panose="020B0806030902050204" pitchFamily="34" charset="0"/>
              </a:rPr>
              <a:t>CONSCIENTIOUS</a:t>
            </a:r>
          </a:p>
        </p:txBody>
      </p:sp>
      <p:sp>
        <p:nvSpPr>
          <p:cNvPr id="19" name="Oval 18"/>
          <p:cNvSpPr/>
          <p:nvPr/>
        </p:nvSpPr>
        <p:spPr>
          <a:xfrm>
            <a:off x="3500440" y="5333149"/>
            <a:ext cx="1155643" cy="1495939"/>
          </a:xfrm>
          <a:prstGeom prst="ellipse">
            <a:avLst/>
          </a:prstGeom>
          <a:blipFill rotWithShape="1">
            <a:blip r:embed="rId7"/>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38" name="Left Brace 37"/>
          <p:cNvSpPr/>
          <p:nvPr/>
        </p:nvSpPr>
        <p:spPr>
          <a:xfrm>
            <a:off x="4385674" y="344592"/>
            <a:ext cx="893819" cy="6275919"/>
          </a:xfrm>
          <a:prstGeom prst="leftBrace">
            <a:avLst/>
          </a:prstGeom>
          <a:ln>
            <a:solidFill>
              <a:srgbClr val="A50021"/>
            </a:solidFill>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a:p>
        </p:txBody>
      </p:sp>
      <p:pic>
        <p:nvPicPr>
          <p:cNvPr id="23" name="Picture 22"/>
          <p:cNvPicPr/>
          <p:nvPr/>
        </p:nvPicPr>
        <p:blipFill rotWithShape="1">
          <a:blip r:embed="rId8"/>
          <a:srcRect l="48397" t="30241" r="40208" b="18535"/>
          <a:stretch/>
        </p:blipFill>
        <p:spPr bwMode="auto">
          <a:xfrm>
            <a:off x="5909516" y="363894"/>
            <a:ext cx="1835241" cy="1675988"/>
          </a:xfrm>
          <a:prstGeom prst="rect">
            <a:avLst/>
          </a:prstGeom>
          <a:ln>
            <a:noFill/>
          </a:ln>
          <a:extLst>
            <a:ext uri="{53640926-AAD7-44D8-BBD7-CCE9431645EC}">
              <a14:shadowObscured xmlns:a14="http://schemas.microsoft.com/office/drawing/2010/main"/>
            </a:ext>
          </a:extLst>
        </p:spPr>
      </p:pic>
      <p:grpSp>
        <p:nvGrpSpPr>
          <p:cNvPr id="24" name="Group 23"/>
          <p:cNvGrpSpPr/>
          <p:nvPr/>
        </p:nvGrpSpPr>
        <p:grpSpPr>
          <a:xfrm>
            <a:off x="7022304" y="2092325"/>
            <a:ext cx="1764606" cy="1518892"/>
            <a:chOff x="0" y="0"/>
            <a:chExt cx="3128772" cy="3029712"/>
          </a:xfrm>
        </p:grpSpPr>
        <p:pic>
          <p:nvPicPr>
            <p:cNvPr id="25" name="Picture 24"/>
            <p:cNvPicPr/>
            <p:nvPr/>
          </p:nvPicPr>
          <p:blipFill>
            <a:blip r:embed="rId9"/>
            <a:stretch>
              <a:fillRect/>
            </a:stretch>
          </p:blipFill>
          <p:spPr>
            <a:xfrm>
              <a:off x="0" y="0"/>
              <a:ext cx="3128772" cy="1514856"/>
            </a:xfrm>
            <a:prstGeom prst="rect">
              <a:avLst/>
            </a:prstGeom>
          </p:spPr>
        </p:pic>
        <p:pic>
          <p:nvPicPr>
            <p:cNvPr id="26" name="Picture 25"/>
            <p:cNvPicPr/>
            <p:nvPr/>
          </p:nvPicPr>
          <p:blipFill>
            <a:blip r:embed="rId10"/>
            <a:stretch>
              <a:fillRect/>
            </a:stretch>
          </p:blipFill>
          <p:spPr>
            <a:xfrm>
              <a:off x="0" y="1514856"/>
              <a:ext cx="3128772" cy="1514856"/>
            </a:xfrm>
            <a:prstGeom prst="rect">
              <a:avLst/>
            </a:prstGeom>
          </p:spPr>
        </p:pic>
      </p:grpSp>
      <p:grpSp>
        <p:nvGrpSpPr>
          <p:cNvPr id="27" name="Group 26"/>
          <p:cNvGrpSpPr/>
          <p:nvPr/>
        </p:nvGrpSpPr>
        <p:grpSpPr>
          <a:xfrm>
            <a:off x="6031522" y="3583416"/>
            <a:ext cx="1713235" cy="1524393"/>
            <a:chOff x="0" y="0"/>
            <a:chExt cx="3072384" cy="3072384"/>
          </a:xfrm>
        </p:grpSpPr>
        <p:pic>
          <p:nvPicPr>
            <p:cNvPr id="34" name="Picture 33"/>
            <p:cNvPicPr/>
            <p:nvPr/>
          </p:nvPicPr>
          <p:blipFill>
            <a:blip r:embed="rId11"/>
            <a:stretch>
              <a:fillRect/>
            </a:stretch>
          </p:blipFill>
          <p:spPr>
            <a:xfrm>
              <a:off x="0" y="0"/>
              <a:ext cx="3072384" cy="1536192"/>
            </a:xfrm>
            <a:prstGeom prst="rect">
              <a:avLst/>
            </a:prstGeom>
          </p:spPr>
        </p:pic>
        <p:pic>
          <p:nvPicPr>
            <p:cNvPr id="35" name="Picture 34"/>
            <p:cNvPicPr/>
            <p:nvPr/>
          </p:nvPicPr>
          <p:blipFill>
            <a:blip r:embed="rId12"/>
            <a:stretch>
              <a:fillRect/>
            </a:stretch>
          </p:blipFill>
          <p:spPr>
            <a:xfrm>
              <a:off x="0" y="1536192"/>
              <a:ext cx="3072384" cy="1536192"/>
            </a:xfrm>
            <a:prstGeom prst="rect">
              <a:avLst/>
            </a:prstGeom>
          </p:spPr>
        </p:pic>
      </p:grpSp>
      <p:grpSp>
        <p:nvGrpSpPr>
          <p:cNvPr id="36" name="Group 35"/>
          <p:cNvGrpSpPr/>
          <p:nvPr/>
        </p:nvGrpSpPr>
        <p:grpSpPr>
          <a:xfrm>
            <a:off x="7323819" y="5113805"/>
            <a:ext cx="1750785" cy="1552249"/>
            <a:chOff x="0" y="0"/>
            <a:chExt cx="3086100" cy="3040380"/>
          </a:xfrm>
        </p:grpSpPr>
        <p:pic>
          <p:nvPicPr>
            <p:cNvPr id="37" name="Picture 36"/>
            <p:cNvPicPr/>
            <p:nvPr/>
          </p:nvPicPr>
          <p:blipFill>
            <a:blip r:embed="rId13"/>
            <a:stretch>
              <a:fillRect/>
            </a:stretch>
          </p:blipFill>
          <p:spPr>
            <a:xfrm>
              <a:off x="0" y="0"/>
              <a:ext cx="3086100" cy="1520952"/>
            </a:xfrm>
            <a:prstGeom prst="rect">
              <a:avLst/>
            </a:prstGeom>
          </p:spPr>
        </p:pic>
        <p:pic>
          <p:nvPicPr>
            <p:cNvPr id="39" name="Picture 38"/>
            <p:cNvPicPr/>
            <p:nvPr/>
          </p:nvPicPr>
          <p:blipFill>
            <a:blip r:embed="rId14"/>
            <a:stretch>
              <a:fillRect/>
            </a:stretch>
          </p:blipFill>
          <p:spPr>
            <a:xfrm>
              <a:off x="0" y="1520952"/>
              <a:ext cx="3086100" cy="1519428"/>
            </a:xfrm>
            <a:prstGeom prst="rect">
              <a:avLst/>
            </a:prstGeom>
          </p:spPr>
        </p:pic>
      </p:grpSp>
      <p:sp>
        <p:nvSpPr>
          <p:cNvPr id="7" name="TextBox 6"/>
          <p:cNvSpPr txBox="1"/>
          <p:nvPr/>
        </p:nvSpPr>
        <p:spPr>
          <a:xfrm>
            <a:off x="4807336" y="1030371"/>
            <a:ext cx="1362690" cy="584775"/>
          </a:xfrm>
          <a:prstGeom prst="rect">
            <a:avLst/>
          </a:prstGeom>
          <a:noFill/>
        </p:spPr>
        <p:txBody>
          <a:bodyPr wrap="square" rtlCol="0">
            <a:spAutoFit/>
          </a:bodyPr>
          <a:lstStyle/>
          <a:p>
            <a:pPr algn="ctr"/>
            <a:r>
              <a:rPr lang="en-US" sz="1600" b="1" i="1" dirty="0"/>
              <a:t>Self-Recognition</a:t>
            </a:r>
          </a:p>
        </p:txBody>
      </p:sp>
      <p:sp>
        <p:nvSpPr>
          <p:cNvPr id="29" name="TextBox 28"/>
          <p:cNvSpPr txBox="1"/>
          <p:nvPr/>
        </p:nvSpPr>
        <p:spPr>
          <a:xfrm>
            <a:off x="-11408" y="113482"/>
            <a:ext cx="3105691" cy="1077218"/>
          </a:xfrm>
          <a:prstGeom prst="rect">
            <a:avLst/>
          </a:prstGeom>
          <a:noFill/>
        </p:spPr>
        <p:txBody>
          <a:bodyPr wrap="square" rtlCol="0">
            <a:spAutoFit/>
          </a:bodyPr>
          <a:lstStyle/>
          <a:p>
            <a:pPr algn="ctr"/>
            <a:r>
              <a:rPr lang="en-US" sz="1600" b="1" i="1" dirty="0"/>
              <a:t>All elements of EIQ are present for every DISC style; how they are expressed and managed is </a:t>
            </a:r>
            <a:br>
              <a:rPr lang="en-US" sz="1600" b="1" i="1" dirty="0"/>
            </a:br>
            <a:r>
              <a:rPr lang="en-US" sz="1600" b="1" i="1" dirty="0"/>
              <a:t>specific to the style.  </a:t>
            </a:r>
          </a:p>
        </p:txBody>
      </p:sp>
    </p:spTree>
    <p:extLst>
      <p:ext uri="{BB962C8B-B14F-4D97-AF65-F5344CB8AC3E}">
        <p14:creationId xmlns:p14="http://schemas.microsoft.com/office/powerpoint/2010/main" val="1943811674"/>
      </p:ext>
    </p:extLst>
  </p:cSld>
  <p:clrMapOvr>
    <a:overrideClrMapping bg1="lt1" tx1="dk1" bg2="lt2" tx2="dk2" accent1="accent1" accent2="accent2" accent3="accent3" accent4="accent4" accent5="accent5" accent6="accent6" hlink="hlink" folHlink="folHlink"/>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287398"/>
            <a:ext cx="5347305" cy="553998"/>
          </a:xfrm>
          <a:prstGeom prst="rect">
            <a:avLst/>
          </a:prstGeom>
        </p:spPr>
        <p:txBody>
          <a:bodyPr wrap="square">
            <a:spAutoFit/>
          </a:bodyPr>
          <a:lstStyle/>
          <a:p>
            <a:r>
              <a:rPr lang="en-US" sz="3000" dirty="0"/>
              <a:t>Self Recognition/Awareness</a:t>
            </a:r>
          </a:p>
        </p:txBody>
      </p:sp>
      <p:graphicFrame>
        <p:nvGraphicFramePr>
          <p:cNvPr id="4" name="Table 3"/>
          <p:cNvGraphicFramePr>
            <a:graphicFrameLocks noGrp="1"/>
          </p:cNvGraphicFramePr>
          <p:nvPr>
            <p:extLst>
              <p:ext uri="{D42A27DB-BD31-4B8C-83A1-F6EECF244321}">
                <p14:modId xmlns:p14="http://schemas.microsoft.com/office/powerpoint/2010/main" val="1833582075"/>
              </p:ext>
            </p:extLst>
          </p:nvPr>
        </p:nvGraphicFramePr>
        <p:xfrm>
          <a:off x="0" y="1713030"/>
          <a:ext cx="9144000" cy="4758182"/>
        </p:xfrm>
        <a:graphic>
          <a:graphicData uri="http://schemas.openxmlformats.org/drawingml/2006/table">
            <a:tbl>
              <a:tblPr firstRow="1" bandRow="1">
                <a:tableStyleId>{F5AB1C69-6EDB-4FF4-983F-18BD219EF322}</a:tableStyleId>
              </a:tblPr>
              <a:tblGrid>
                <a:gridCol w="1397876">
                  <a:extLst>
                    <a:ext uri="{9D8B030D-6E8A-4147-A177-3AD203B41FA5}">
                      <a16:colId xmlns:a16="http://schemas.microsoft.com/office/drawing/2014/main" val="1279796990"/>
                    </a:ext>
                  </a:extLst>
                </a:gridCol>
                <a:gridCol w="1650124">
                  <a:extLst>
                    <a:ext uri="{9D8B030D-6E8A-4147-A177-3AD203B41FA5}">
                      <a16:colId xmlns:a16="http://schemas.microsoft.com/office/drawing/2014/main" val="599159363"/>
                    </a:ext>
                  </a:extLst>
                </a:gridCol>
                <a:gridCol w="1502979">
                  <a:extLst>
                    <a:ext uri="{9D8B030D-6E8A-4147-A177-3AD203B41FA5}">
                      <a16:colId xmlns:a16="http://schemas.microsoft.com/office/drawing/2014/main" val="3003242947"/>
                    </a:ext>
                  </a:extLst>
                </a:gridCol>
                <a:gridCol w="1576552">
                  <a:extLst>
                    <a:ext uri="{9D8B030D-6E8A-4147-A177-3AD203B41FA5}">
                      <a16:colId xmlns:a16="http://schemas.microsoft.com/office/drawing/2014/main" val="3311095161"/>
                    </a:ext>
                  </a:extLst>
                </a:gridCol>
                <a:gridCol w="1576552">
                  <a:extLst>
                    <a:ext uri="{9D8B030D-6E8A-4147-A177-3AD203B41FA5}">
                      <a16:colId xmlns:a16="http://schemas.microsoft.com/office/drawing/2014/main" val="3410620850"/>
                    </a:ext>
                  </a:extLst>
                </a:gridCol>
                <a:gridCol w="1439917">
                  <a:extLst>
                    <a:ext uri="{9D8B030D-6E8A-4147-A177-3AD203B41FA5}">
                      <a16:colId xmlns:a16="http://schemas.microsoft.com/office/drawing/2014/main" val="17797820"/>
                    </a:ext>
                  </a:extLst>
                </a:gridCol>
              </a:tblGrid>
              <a:tr h="1160685">
                <a:tc>
                  <a:txBody>
                    <a:bodyPr/>
                    <a:lstStyle/>
                    <a:p>
                      <a:endParaRPr lang="en-US"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i="1" dirty="0"/>
                        <a:t>Self-Awareness</a:t>
                      </a:r>
                      <a:br>
                        <a:rPr lang="en-US" sz="1600" i="1" dirty="0"/>
                      </a:br>
                      <a:r>
                        <a:rPr lang="en-US" sz="1600" i="1" dirty="0"/>
                        <a:t>&amp;</a:t>
                      </a:r>
                      <a:br>
                        <a:rPr lang="en-US" sz="1600" i="1" dirty="0"/>
                      </a:br>
                      <a:r>
                        <a:rPr lang="en-US" sz="1600" i="1" dirty="0"/>
                        <a:t>Understanding</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b="1" i="1" dirty="0"/>
                        <a:t>Connections</a:t>
                      </a:r>
                      <a:r>
                        <a:rPr lang="en-US" sz="1600" b="1" i="1" baseline="0" dirty="0"/>
                        <a:t> of </a:t>
                      </a:r>
                      <a:r>
                        <a:rPr lang="en-US" sz="1600" b="1" i="1" dirty="0"/>
                        <a:t>Cause &amp;</a:t>
                      </a:r>
                      <a:r>
                        <a:rPr lang="en-US" sz="1600" b="1" i="1" baseline="0" dirty="0"/>
                        <a:t> Effect</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b="1" i="1" dirty="0"/>
                        <a:t>Self-Esteem</a:t>
                      </a:r>
                      <a:br>
                        <a:rPr lang="en-US" sz="1600" b="1" i="1" dirty="0"/>
                      </a:br>
                      <a:r>
                        <a:rPr lang="en-US" sz="1600" b="1" i="1" dirty="0"/>
                        <a:t>&amp; </a:t>
                      </a:r>
                      <a:br>
                        <a:rPr lang="en-US" sz="1600" b="1" i="1" dirty="0"/>
                      </a:br>
                      <a:r>
                        <a:rPr lang="en-US" sz="1600" b="1" i="1" dirty="0"/>
                        <a:t>Confidence</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b="1" i="1" dirty="0"/>
                        <a:t>Assertiveness</a:t>
                      </a:r>
                      <a:br>
                        <a:rPr lang="en-US" sz="1600" b="1" i="1" dirty="0"/>
                      </a:br>
                      <a:r>
                        <a:rPr lang="en-US" sz="1600" b="1" i="1" dirty="0"/>
                        <a:t>&amp;</a:t>
                      </a:r>
                      <a:br>
                        <a:rPr lang="en-US" sz="1600" b="1" i="1" dirty="0"/>
                      </a:br>
                      <a:r>
                        <a:rPr lang="en-US" sz="1600" b="1" i="1" dirty="0"/>
                        <a:t>Aggression</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b="1" i="1" dirty="0"/>
                        <a:t>Emotional Identification</a:t>
                      </a:r>
                    </a:p>
                  </a:txBody>
                  <a:tcPr anchor="ctr"/>
                </a:tc>
                <a:extLst>
                  <a:ext uri="{0D108BD9-81ED-4DB2-BD59-A6C34878D82A}">
                    <a16:rowId xmlns:a16="http://schemas.microsoft.com/office/drawing/2014/main" val="639592654"/>
                  </a:ext>
                </a:extLst>
              </a:tr>
              <a:tr h="818728">
                <a:tc>
                  <a:txBody>
                    <a:bodyPr/>
                    <a:lstStyle/>
                    <a:p>
                      <a:pPr algn="ctr"/>
                      <a:r>
                        <a:rPr lang="en-US" sz="1600" b="1" dirty="0">
                          <a:solidFill>
                            <a:schemeClr val="tx1"/>
                          </a:solidFill>
                        </a:rPr>
                        <a:t>Dominance</a:t>
                      </a:r>
                    </a:p>
                  </a:txBody>
                  <a:tcPr anchor="ctr">
                    <a:gradFill flip="none" rotWithShape="1">
                      <a:gsLst>
                        <a:gs pos="0">
                          <a:srgbClr val="FF5050">
                            <a:tint val="66000"/>
                            <a:satMod val="160000"/>
                          </a:srgbClr>
                        </a:gs>
                        <a:gs pos="50000">
                          <a:srgbClr val="FF5050">
                            <a:tint val="44500"/>
                            <a:satMod val="160000"/>
                          </a:srgbClr>
                        </a:gs>
                        <a:gs pos="100000">
                          <a:srgbClr val="FF5050">
                            <a:tint val="23500"/>
                            <a:satMod val="160000"/>
                          </a:srgbClr>
                        </a:gs>
                      </a:gsLst>
                      <a:lin ang="2700000" scaled="1"/>
                      <a:tileRect/>
                    </a:gradFill>
                  </a:tcPr>
                </a:tc>
                <a:tc>
                  <a:txBody>
                    <a:bodyPr/>
                    <a:lstStyle/>
                    <a:p>
                      <a:pPr algn="ctr"/>
                      <a:r>
                        <a:rPr lang="en-US" sz="1400" dirty="0"/>
                        <a:t>Low</a:t>
                      </a:r>
                      <a:br>
                        <a:rPr lang="en-US" sz="1400" dirty="0"/>
                      </a:br>
                      <a:endParaRPr lang="en-US" sz="1400" dirty="0"/>
                    </a:p>
                    <a:p>
                      <a:endParaRPr lang="en-US" sz="1400" dirty="0"/>
                    </a:p>
                  </a:txBody>
                  <a:tcPr>
                    <a:gradFill flip="none" rotWithShape="1">
                      <a:gsLst>
                        <a:gs pos="0">
                          <a:srgbClr val="FF5050">
                            <a:tint val="66000"/>
                            <a:satMod val="160000"/>
                          </a:srgbClr>
                        </a:gs>
                        <a:gs pos="50000">
                          <a:srgbClr val="FF5050">
                            <a:tint val="44500"/>
                            <a:satMod val="160000"/>
                          </a:srgbClr>
                        </a:gs>
                        <a:gs pos="100000">
                          <a:srgbClr val="FF5050">
                            <a:tint val="23500"/>
                            <a:satMod val="160000"/>
                          </a:srgbClr>
                        </a:gs>
                      </a:gsLst>
                      <a:lin ang="2700000" scaled="1"/>
                      <a:tileRect/>
                    </a:gradFill>
                  </a:tcPr>
                </a:tc>
                <a:tc>
                  <a:txBody>
                    <a:bodyPr/>
                    <a:lstStyle/>
                    <a:p>
                      <a:pPr algn="ctr"/>
                      <a:r>
                        <a:rPr lang="en-US" sz="1400" dirty="0"/>
                        <a:t>Low</a:t>
                      </a:r>
                      <a:br>
                        <a:rPr lang="en-US" sz="1400" dirty="0"/>
                      </a:br>
                      <a:endParaRPr lang="en-US" sz="1400" dirty="0"/>
                    </a:p>
                    <a:p>
                      <a:endParaRPr lang="en-US" sz="1400" dirty="0"/>
                    </a:p>
                  </a:txBody>
                  <a:tcPr>
                    <a:gradFill flip="none" rotWithShape="1">
                      <a:gsLst>
                        <a:gs pos="0">
                          <a:srgbClr val="FF5050">
                            <a:tint val="66000"/>
                            <a:satMod val="160000"/>
                          </a:srgbClr>
                        </a:gs>
                        <a:gs pos="50000">
                          <a:srgbClr val="FF5050">
                            <a:tint val="44500"/>
                            <a:satMod val="160000"/>
                          </a:srgbClr>
                        </a:gs>
                        <a:gs pos="100000">
                          <a:srgbClr val="FF5050">
                            <a:tint val="23500"/>
                            <a:satMod val="160000"/>
                          </a:srgbClr>
                        </a:gs>
                      </a:gsLst>
                      <a:lin ang="2700000" scaled="1"/>
                      <a:tileRect/>
                    </a:gra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mn-lt"/>
                          <a:ea typeface="+mn-ea"/>
                          <a:cs typeface="+mn-cs"/>
                        </a:rPr>
                        <a:t>Task: High</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mn-lt"/>
                          <a:ea typeface="+mn-ea"/>
                          <a:cs typeface="+mn-cs"/>
                        </a:rPr>
                        <a:t>Interpersonal: Low</a:t>
                      </a:r>
                    </a:p>
                  </a:txBody>
                  <a:tcPr>
                    <a:gradFill flip="none" rotWithShape="1">
                      <a:gsLst>
                        <a:gs pos="0">
                          <a:srgbClr val="FF5050">
                            <a:tint val="66000"/>
                            <a:satMod val="160000"/>
                          </a:srgbClr>
                        </a:gs>
                        <a:gs pos="50000">
                          <a:srgbClr val="FF5050">
                            <a:tint val="44500"/>
                            <a:satMod val="160000"/>
                          </a:srgbClr>
                        </a:gs>
                        <a:gs pos="100000">
                          <a:srgbClr val="FF5050">
                            <a:tint val="23500"/>
                            <a:satMod val="160000"/>
                          </a:srgbClr>
                        </a:gs>
                      </a:gsLst>
                      <a:lin ang="2700000" scaled="1"/>
                      <a:tileRect/>
                    </a:gradFill>
                  </a:tcPr>
                </a:tc>
                <a:tc>
                  <a:txBody>
                    <a:bodyPr/>
                    <a:lstStyle/>
                    <a:p>
                      <a:pPr algn="ctr"/>
                      <a:r>
                        <a:rPr lang="en-US" sz="1400" dirty="0"/>
                        <a:t>High</a:t>
                      </a:r>
                    </a:p>
                    <a:p>
                      <a:pPr algn="ctr"/>
                      <a:br>
                        <a:rPr lang="en-US" sz="1400" dirty="0"/>
                      </a:br>
                      <a:endParaRPr lang="en-US" sz="1400" dirty="0"/>
                    </a:p>
                  </a:txBody>
                  <a:tcPr>
                    <a:gradFill flip="none" rotWithShape="1">
                      <a:gsLst>
                        <a:gs pos="0">
                          <a:srgbClr val="FF5050">
                            <a:tint val="66000"/>
                            <a:satMod val="160000"/>
                          </a:srgbClr>
                        </a:gs>
                        <a:gs pos="50000">
                          <a:srgbClr val="FF5050">
                            <a:tint val="44500"/>
                            <a:satMod val="160000"/>
                          </a:srgbClr>
                        </a:gs>
                        <a:gs pos="100000">
                          <a:srgbClr val="FF5050">
                            <a:tint val="23500"/>
                            <a:satMod val="160000"/>
                          </a:srgbClr>
                        </a:gs>
                      </a:gsLst>
                      <a:lin ang="2700000" scaled="1"/>
                      <a:tileRect/>
                    </a:gradFill>
                  </a:tcPr>
                </a:tc>
                <a:tc>
                  <a:txBody>
                    <a:bodyPr/>
                    <a:lstStyle/>
                    <a:p>
                      <a:pPr algn="ctr"/>
                      <a:r>
                        <a:rPr lang="en-US" sz="1400" dirty="0"/>
                        <a:t>Low</a:t>
                      </a:r>
                      <a:br>
                        <a:rPr lang="en-US" sz="1400" dirty="0"/>
                      </a:br>
                      <a:endParaRPr lang="en-US" sz="1400" dirty="0"/>
                    </a:p>
                    <a:p>
                      <a:pPr algn="ctr"/>
                      <a:endParaRPr lang="en-US" sz="1400" dirty="0"/>
                    </a:p>
                  </a:txBody>
                  <a:tcPr>
                    <a:gradFill flip="none" rotWithShape="1">
                      <a:gsLst>
                        <a:gs pos="0">
                          <a:srgbClr val="FF5050">
                            <a:tint val="66000"/>
                            <a:satMod val="160000"/>
                          </a:srgbClr>
                        </a:gs>
                        <a:gs pos="50000">
                          <a:srgbClr val="FF5050">
                            <a:tint val="44500"/>
                            <a:satMod val="160000"/>
                          </a:srgbClr>
                        </a:gs>
                        <a:gs pos="100000">
                          <a:srgbClr val="FF5050">
                            <a:tint val="23500"/>
                            <a:satMod val="160000"/>
                          </a:srgbClr>
                        </a:gs>
                      </a:gsLst>
                      <a:lin ang="2700000" scaled="1"/>
                      <a:tileRect/>
                    </a:gradFill>
                  </a:tcPr>
                </a:tc>
                <a:extLst>
                  <a:ext uri="{0D108BD9-81ED-4DB2-BD59-A6C34878D82A}">
                    <a16:rowId xmlns:a16="http://schemas.microsoft.com/office/drawing/2014/main" val="3004057960"/>
                  </a:ext>
                </a:extLst>
              </a:tr>
              <a:tr h="88695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rPr>
                        <a:t>Influence</a:t>
                      </a:r>
                    </a:p>
                  </a:txBody>
                  <a:tcPr anchor="ctr">
                    <a:solidFill>
                      <a:schemeClr val="accent4">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mn-lt"/>
                          <a:ea typeface="+mn-ea"/>
                          <a:cs typeface="+mn-cs"/>
                        </a:rPr>
                        <a:t>Moderate</a:t>
                      </a:r>
                      <a:endParaRPr kumimoji="0" lang="en-US" sz="1400" b="0" i="0" u="none" strike="noStrike" kern="1200" cap="none" spc="0" normalizeH="0" baseline="0" noProof="0" dirty="0">
                        <a:ln>
                          <a:noFill/>
                        </a:ln>
                        <a:solidFill>
                          <a:srgbClr val="FF0000"/>
                        </a:solidFill>
                        <a:effectLst/>
                        <a:uLnTx/>
                        <a:uFillTx/>
                        <a:latin typeface="+mn-lt"/>
                        <a:ea typeface="+mn-ea"/>
                        <a:cs typeface="+mn-cs"/>
                      </a:endParaRPr>
                    </a:p>
                  </a:txBody>
                  <a:tcPr>
                    <a:solidFill>
                      <a:schemeClr val="accent4">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mn-lt"/>
                          <a:ea typeface="+mn-ea"/>
                          <a:cs typeface="+mn-cs"/>
                        </a:rPr>
                        <a:t>Low</a:t>
                      </a:r>
                      <a:endParaRPr lang="en-US" dirty="0"/>
                    </a:p>
                  </a:txBody>
                  <a:tcPr>
                    <a:solidFill>
                      <a:schemeClr val="accent4">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mn-lt"/>
                          <a:ea typeface="+mn-ea"/>
                          <a:cs typeface="+mn-cs"/>
                        </a:rPr>
                        <a:t>Task: Low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mn-lt"/>
                          <a:ea typeface="+mn-ea"/>
                          <a:cs typeface="+mn-cs"/>
                        </a:rPr>
                        <a:t>Interpersonal: High</a:t>
                      </a:r>
                    </a:p>
                    <a:p>
                      <a:endParaRPr lang="en-US" dirty="0"/>
                    </a:p>
                  </a:txBody>
                  <a:tcPr>
                    <a:solidFill>
                      <a:schemeClr val="accent4">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mn-lt"/>
                          <a:ea typeface="+mn-ea"/>
                          <a:cs typeface="+mn-cs"/>
                        </a:rPr>
                        <a:t>Moderate </a:t>
                      </a:r>
                    </a:p>
                    <a:p>
                      <a:endParaRPr lang="en-US" dirty="0"/>
                    </a:p>
                  </a:txBody>
                  <a:tcPr>
                    <a:solidFill>
                      <a:schemeClr val="accent4">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mn-lt"/>
                          <a:ea typeface="+mn-ea"/>
                          <a:cs typeface="+mn-cs"/>
                        </a:rPr>
                        <a:t>Low to Moderate</a:t>
                      </a:r>
                    </a:p>
                    <a:p>
                      <a:endParaRPr lang="en-US" dirty="0"/>
                    </a:p>
                  </a:txBody>
                  <a:tcPr>
                    <a:solidFill>
                      <a:schemeClr val="accent4">
                        <a:lumMod val="40000"/>
                        <a:lumOff val="60000"/>
                      </a:schemeClr>
                    </a:solidFill>
                  </a:tcPr>
                </a:tc>
                <a:extLst>
                  <a:ext uri="{0D108BD9-81ED-4DB2-BD59-A6C34878D82A}">
                    <a16:rowId xmlns:a16="http://schemas.microsoft.com/office/drawing/2014/main" val="4228046254"/>
                  </a:ext>
                </a:extLst>
              </a:tr>
              <a:tr h="1007964">
                <a:tc>
                  <a:txBody>
                    <a:bodyPr/>
                    <a:lstStyle/>
                    <a:p>
                      <a:pPr algn="ctr"/>
                      <a:r>
                        <a:rPr lang="en-US" sz="1600" b="1" dirty="0">
                          <a:solidFill>
                            <a:schemeClr val="tx1"/>
                          </a:solidFill>
                        </a:rPr>
                        <a:t>Steadiness</a:t>
                      </a:r>
                    </a:p>
                  </a:txBody>
                  <a:tcPr anchor="ctr">
                    <a:solidFill>
                      <a:schemeClr val="accent6">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mn-lt"/>
                          <a:ea typeface="+mn-ea"/>
                          <a:cs typeface="+mn-cs"/>
                        </a:rPr>
                        <a:t>High</a:t>
                      </a:r>
                    </a:p>
                    <a:p>
                      <a:endParaRPr lang="en-US" dirty="0"/>
                    </a:p>
                  </a:txBody>
                  <a:tcPr>
                    <a:solidFill>
                      <a:schemeClr val="accent6">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mn-lt"/>
                          <a:ea typeface="+mn-ea"/>
                          <a:cs typeface="+mn-cs"/>
                        </a:rPr>
                        <a:t>High</a:t>
                      </a:r>
                    </a:p>
                    <a:p>
                      <a:endParaRPr lang="en-US" dirty="0"/>
                    </a:p>
                  </a:txBody>
                  <a:tcPr>
                    <a:solidFill>
                      <a:schemeClr val="accent6">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mn-lt"/>
                          <a:ea typeface="+mn-ea"/>
                          <a:cs typeface="+mn-cs"/>
                        </a:rPr>
                        <a:t>Task: Moderate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mn-lt"/>
                          <a:ea typeface="+mn-ea"/>
                          <a:cs typeface="+mn-cs"/>
                        </a:rPr>
                        <a:t>Interpersonal: Moderate</a:t>
                      </a:r>
                      <a:endParaRPr lang="en-US" dirty="0"/>
                    </a:p>
                  </a:txBody>
                  <a:tcPr>
                    <a:solidFill>
                      <a:schemeClr val="accent6">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mn-lt"/>
                          <a:ea typeface="+mn-ea"/>
                          <a:cs typeface="+mn-cs"/>
                        </a:rPr>
                        <a:t>Low</a:t>
                      </a:r>
                    </a:p>
                    <a:p>
                      <a:endParaRPr lang="en-US" dirty="0"/>
                    </a:p>
                  </a:txBody>
                  <a:tcPr>
                    <a:solidFill>
                      <a:schemeClr val="accent6">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mn-lt"/>
                          <a:ea typeface="+mn-ea"/>
                          <a:cs typeface="+mn-cs"/>
                        </a:rPr>
                        <a:t>Moderate</a:t>
                      </a:r>
                    </a:p>
                    <a:p>
                      <a:endParaRPr lang="en-US" dirty="0"/>
                    </a:p>
                  </a:txBody>
                  <a:tcPr>
                    <a:solidFill>
                      <a:schemeClr val="accent6">
                        <a:lumMod val="60000"/>
                        <a:lumOff val="40000"/>
                      </a:schemeClr>
                    </a:solidFill>
                  </a:tcPr>
                </a:tc>
                <a:extLst>
                  <a:ext uri="{0D108BD9-81ED-4DB2-BD59-A6C34878D82A}">
                    <a16:rowId xmlns:a16="http://schemas.microsoft.com/office/drawing/2014/main" val="2149235051"/>
                  </a:ext>
                </a:extLst>
              </a:tr>
              <a:tr h="883849">
                <a:tc>
                  <a:txBody>
                    <a:bodyPr/>
                    <a:lstStyle/>
                    <a:p>
                      <a:pPr algn="ctr"/>
                      <a:r>
                        <a:rPr lang="en-US" sz="1600" b="1" dirty="0">
                          <a:solidFill>
                            <a:schemeClr val="tx1"/>
                          </a:solidFill>
                        </a:rPr>
                        <a:t>Conscientious</a:t>
                      </a:r>
                    </a:p>
                  </a:txBody>
                  <a:tcPr anchor="ct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mn-lt"/>
                          <a:ea typeface="+mn-ea"/>
                          <a:cs typeface="+mn-cs"/>
                        </a:rPr>
                        <a:t>Low</a:t>
                      </a:r>
                    </a:p>
                    <a:p>
                      <a:endParaRPr lang="en-US" dirty="0"/>
                    </a:p>
                  </a:txBody>
                  <a:tcP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mn-lt"/>
                          <a:ea typeface="+mn-ea"/>
                          <a:cs typeface="+mn-cs"/>
                        </a:rPr>
                        <a:t>Moderate</a:t>
                      </a:r>
                    </a:p>
                    <a:p>
                      <a:endParaRPr lang="en-US" dirty="0"/>
                    </a:p>
                  </a:txBody>
                  <a:tcP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mn-lt"/>
                          <a:ea typeface="+mn-ea"/>
                          <a:cs typeface="+mn-cs"/>
                        </a:rPr>
                        <a:t>Task: Moderate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mn-lt"/>
                          <a:ea typeface="+mn-ea"/>
                          <a:cs typeface="+mn-cs"/>
                        </a:rPr>
                        <a:t>Interpersonal: Low</a:t>
                      </a:r>
                    </a:p>
                  </a:txBody>
                  <a:tcP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mn-lt"/>
                          <a:ea typeface="+mn-ea"/>
                          <a:cs typeface="+mn-cs"/>
                        </a:rPr>
                        <a:t>Low</a:t>
                      </a:r>
                    </a:p>
                    <a:p>
                      <a:endParaRPr lang="en-US" dirty="0"/>
                    </a:p>
                  </a:txBody>
                  <a:tcP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mn-lt"/>
                          <a:ea typeface="+mn-ea"/>
                          <a:cs typeface="+mn-cs"/>
                        </a:rPr>
                        <a:t>Low</a:t>
                      </a:r>
                    </a:p>
                    <a:p>
                      <a:endParaRPr lang="en-US" dirty="0"/>
                    </a:p>
                  </a:txBody>
                  <a:tcPr>
                    <a:solidFill>
                      <a:schemeClr val="accent1">
                        <a:lumMod val="40000"/>
                        <a:lumOff val="60000"/>
                      </a:schemeClr>
                    </a:solidFill>
                  </a:tcPr>
                </a:tc>
                <a:extLst>
                  <a:ext uri="{0D108BD9-81ED-4DB2-BD59-A6C34878D82A}">
                    <a16:rowId xmlns:a16="http://schemas.microsoft.com/office/drawing/2014/main" val="2485518964"/>
                  </a:ext>
                </a:extLst>
              </a:tr>
            </a:tbl>
          </a:graphicData>
        </a:graphic>
      </p:graphicFrame>
      <p:sp>
        <p:nvSpPr>
          <p:cNvPr id="6" name="Rectangle 5"/>
          <p:cNvSpPr/>
          <p:nvPr/>
        </p:nvSpPr>
        <p:spPr>
          <a:xfrm>
            <a:off x="224178" y="6534835"/>
            <a:ext cx="8919822" cy="323165"/>
          </a:xfrm>
          <a:prstGeom prst="rect">
            <a:avLst/>
          </a:prstGeom>
        </p:spPr>
        <p:txBody>
          <a:bodyPr wrap="square">
            <a:spAutoFit/>
          </a:bodyPr>
          <a:lstStyle/>
          <a:p>
            <a:r>
              <a:rPr lang="en-US" sz="1500" i="1" dirty="0"/>
              <a:t>Evaluating the five areas of Self-Recognition and DISC Styles (see Self-Recognition Wheel in report for definitions)</a:t>
            </a:r>
          </a:p>
        </p:txBody>
      </p:sp>
      <p:pic>
        <p:nvPicPr>
          <p:cNvPr id="7" name="Picture 6"/>
          <p:cNvPicPr/>
          <p:nvPr/>
        </p:nvPicPr>
        <p:blipFill rotWithShape="1">
          <a:blip r:embed="rId3"/>
          <a:srcRect l="48397" t="30241" r="40208" b="18535"/>
          <a:stretch/>
        </p:blipFill>
        <p:spPr bwMode="auto">
          <a:xfrm>
            <a:off x="7012630" y="33386"/>
            <a:ext cx="1617398" cy="1564131"/>
          </a:xfrm>
          <a:prstGeom prst="rect">
            <a:avLst/>
          </a:prstGeom>
          <a:ln>
            <a:noFill/>
          </a:ln>
          <a:extLst>
            <a:ext uri="{53640926-AAD7-44D8-BBD7-CCE9431645EC}">
              <a14:shadowObscured xmlns:a14="http://schemas.microsoft.com/office/drawing/2010/main"/>
            </a:ext>
          </a:extLst>
        </p:spPr>
      </p:pic>
      <p:sp>
        <p:nvSpPr>
          <p:cNvPr id="8" name="Rectangle 7"/>
          <p:cNvSpPr/>
          <p:nvPr/>
        </p:nvSpPr>
        <p:spPr>
          <a:xfrm>
            <a:off x="4722606" y="148899"/>
            <a:ext cx="4337311" cy="1384995"/>
          </a:xfrm>
          <a:prstGeom prst="rect">
            <a:avLst/>
          </a:prstGeom>
        </p:spPr>
        <p:txBody>
          <a:bodyPr wrap="square">
            <a:spAutoFit/>
          </a:bodyPr>
          <a:lstStyle/>
          <a:p>
            <a:pPr marL="171450" indent="-171450">
              <a:buFont typeface="Arial" panose="020B0604020202020204" pitchFamily="34" charset="0"/>
              <a:buChar char="•"/>
            </a:pPr>
            <a:r>
              <a:rPr lang="en-US" sz="1200" dirty="0"/>
              <a:t>Comfort and discomfort</a:t>
            </a:r>
          </a:p>
          <a:p>
            <a:pPr marL="171450" indent="-171450">
              <a:buFont typeface="Arial" panose="020B0604020202020204" pitchFamily="34" charset="0"/>
              <a:buChar char="•"/>
            </a:pPr>
            <a:r>
              <a:rPr lang="en-US" sz="1200" dirty="0"/>
              <a:t>Strengths and challenges</a:t>
            </a:r>
          </a:p>
          <a:p>
            <a:pPr marL="171450" indent="-171450">
              <a:buFont typeface="Arial" panose="020B0604020202020204" pitchFamily="34" charset="0"/>
              <a:buChar char="•"/>
            </a:pPr>
            <a:r>
              <a:rPr lang="en-US" sz="1200" dirty="0"/>
              <a:t>Self acceptance</a:t>
            </a:r>
          </a:p>
          <a:p>
            <a:pPr marL="171450" indent="-171450">
              <a:buFont typeface="Arial" panose="020B0604020202020204" pitchFamily="34" charset="0"/>
              <a:buChar char="•"/>
            </a:pPr>
            <a:r>
              <a:rPr lang="en-US" sz="1200" dirty="0"/>
              <a:t>Tension and stress levels</a:t>
            </a:r>
          </a:p>
          <a:p>
            <a:pPr marL="171450" indent="-171450">
              <a:buFont typeface="Arial" panose="020B0604020202020204" pitchFamily="34" charset="0"/>
              <a:buChar char="•"/>
            </a:pPr>
            <a:r>
              <a:rPr lang="en-US" sz="1200" dirty="0"/>
              <a:t>Biofeedback</a:t>
            </a:r>
          </a:p>
          <a:p>
            <a:pPr marL="171450" indent="-171450">
              <a:buFont typeface="Arial" panose="020B0604020202020204" pitchFamily="34" charset="0"/>
              <a:buChar char="•"/>
            </a:pPr>
            <a:r>
              <a:rPr lang="en-US" sz="1200" dirty="0"/>
              <a:t>Spirituality</a:t>
            </a:r>
          </a:p>
          <a:p>
            <a:pPr marL="171450" indent="-171450">
              <a:buFont typeface="Arial" panose="020B0604020202020204" pitchFamily="34" charset="0"/>
              <a:buChar char="•"/>
            </a:pPr>
            <a:r>
              <a:rPr lang="en-US" sz="1200" dirty="0"/>
              <a:t>Conscience</a:t>
            </a:r>
          </a:p>
        </p:txBody>
      </p:sp>
    </p:spTree>
    <p:extLst>
      <p:ext uri="{BB962C8B-B14F-4D97-AF65-F5344CB8AC3E}">
        <p14:creationId xmlns:p14="http://schemas.microsoft.com/office/powerpoint/2010/main" val="180994378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305817"/>
            <a:ext cx="5347305" cy="553998"/>
          </a:xfrm>
          <a:prstGeom prst="rect">
            <a:avLst/>
          </a:prstGeom>
        </p:spPr>
        <p:txBody>
          <a:bodyPr wrap="square">
            <a:spAutoFit/>
          </a:bodyPr>
          <a:lstStyle/>
          <a:p>
            <a:r>
              <a:rPr lang="en-US" sz="3000" dirty="0"/>
              <a:t>Social Recognition/Awareness</a:t>
            </a:r>
          </a:p>
        </p:txBody>
      </p:sp>
      <p:graphicFrame>
        <p:nvGraphicFramePr>
          <p:cNvPr id="4" name="Table 3"/>
          <p:cNvGraphicFramePr>
            <a:graphicFrameLocks noGrp="1"/>
          </p:cNvGraphicFramePr>
          <p:nvPr>
            <p:extLst>
              <p:ext uri="{D42A27DB-BD31-4B8C-83A1-F6EECF244321}">
                <p14:modId xmlns:p14="http://schemas.microsoft.com/office/powerpoint/2010/main" val="1377269594"/>
              </p:ext>
            </p:extLst>
          </p:nvPr>
        </p:nvGraphicFramePr>
        <p:xfrm>
          <a:off x="1" y="1873969"/>
          <a:ext cx="9143999" cy="4537342"/>
        </p:xfrm>
        <a:graphic>
          <a:graphicData uri="http://schemas.openxmlformats.org/drawingml/2006/table">
            <a:tbl>
              <a:tblPr firstRow="1" bandRow="1">
                <a:tableStyleId>{F5AB1C69-6EDB-4FF4-983F-18BD219EF322}</a:tableStyleId>
              </a:tblPr>
              <a:tblGrid>
                <a:gridCol w="1397875">
                  <a:extLst>
                    <a:ext uri="{9D8B030D-6E8A-4147-A177-3AD203B41FA5}">
                      <a16:colId xmlns:a16="http://schemas.microsoft.com/office/drawing/2014/main" val="1279796990"/>
                    </a:ext>
                  </a:extLst>
                </a:gridCol>
                <a:gridCol w="1650124">
                  <a:extLst>
                    <a:ext uri="{9D8B030D-6E8A-4147-A177-3AD203B41FA5}">
                      <a16:colId xmlns:a16="http://schemas.microsoft.com/office/drawing/2014/main" val="599159363"/>
                    </a:ext>
                  </a:extLst>
                </a:gridCol>
                <a:gridCol w="1481959">
                  <a:extLst>
                    <a:ext uri="{9D8B030D-6E8A-4147-A177-3AD203B41FA5}">
                      <a16:colId xmlns:a16="http://schemas.microsoft.com/office/drawing/2014/main" val="3003242947"/>
                    </a:ext>
                  </a:extLst>
                </a:gridCol>
                <a:gridCol w="1692165">
                  <a:extLst>
                    <a:ext uri="{9D8B030D-6E8A-4147-A177-3AD203B41FA5}">
                      <a16:colId xmlns:a16="http://schemas.microsoft.com/office/drawing/2014/main" val="3311095161"/>
                    </a:ext>
                  </a:extLst>
                </a:gridCol>
                <a:gridCol w="1481959">
                  <a:extLst>
                    <a:ext uri="{9D8B030D-6E8A-4147-A177-3AD203B41FA5}">
                      <a16:colId xmlns:a16="http://schemas.microsoft.com/office/drawing/2014/main" val="3410620850"/>
                    </a:ext>
                  </a:extLst>
                </a:gridCol>
                <a:gridCol w="1439917">
                  <a:extLst>
                    <a:ext uri="{9D8B030D-6E8A-4147-A177-3AD203B41FA5}">
                      <a16:colId xmlns:a16="http://schemas.microsoft.com/office/drawing/2014/main" val="17797820"/>
                    </a:ext>
                  </a:extLst>
                </a:gridCol>
              </a:tblGrid>
              <a:tr h="1161607">
                <a:tc>
                  <a:txBody>
                    <a:bodyPr/>
                    <a:lstStyle/>
                    <a:p>
                      <a:endParaRPr lang="en-US"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i="1" dirty="0"/>
                        <a:t>Empathy,</a:t>
                      </a:r>
                      <a:r>
                        <a:rPr lang="en-US" sz="1600" i="1" baseline="0" dirty="0"/>
                        <a:t> Sensitivity, Appreciation</a:t>
                      </a:r>
                      <a:endParaRPr lang="en-US" sz="1600" i="1"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b="1" i="1" dirty="0"/>
                        <a:t>Service, Compassion, Benevolence</a:t>
                      </a:r>
                      <a:endParaRPr lang="en-US" sz="1600" b="1" i="1" baseline="0"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b="1" i="1" dirty="0"/>
                        <a:t>Holistic Communication</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b="1" i="1" dirty="0"/>
                        <a:t>Situational  Perceptual</a:t>
                      </a:r>
                      <a:r>
                        <a:rPr lang="en-US" sz="1600" b="1" i="1" baseline="0" dirty="0"/>
                        <a:t> Awareness</a:t>
                      </a:r>
                      <a:endParaRPr lang="en-US" sz="1600" b="1" i="1"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b="1" i="1" dirty="0"/>
                        <a:t>Interpersonal Development</a:t>
                      </a:r>
                    </a:p>
                  </a:txBody>
                  <a:tcPr anchor="ctr"/>
                </a:tc>
                <a:extLst>
                  <a:ext uri="{0D108BD9-81ED-4DB2-BD59-A6C34878D82A}">
                    <a16:rowId xmlns:a16="http://schemas.microsoft.com/office/drawing/2014/main" val="639592654"/>
                  </a:ext>
                </a:extLst>
              </a:tr>
              <a:tr h="771671">
                <a:tc>
                  <a:txBody>
                    <a:bodyPr/>
                    <a:lstStyle/>
                    <a:p>
                      <a:pPr algn="ctr"/>
                      <a:r>
                        <a:rPr lang="en-US" sz="1600" b="1" dirty="0">
                          <a:solidFill>
                            <a:schemeClr val="tx1"/>
                          </a:solidFill>
                        </a:rPr>
                        <a:t>Dominance</a:t>
                      </a:r>
                    </a:p>
                  </a:txBody>
                  <a:tcPr anchor="ctr">
                    <a:gradFill flip="none" rotWithShape="1">
                      <a:gsLst>
                        <a:gs pos="0">
                          <a:srgbClr val="FF5050">
                            <a:tint val="66000"/>
                            <a:satMod val="160000"/>
                          </a:srgbClr>
                        </a:gs>
                        <a:gs pos="50000">
                          <a:srgbClr val="FF5050">
                            <a:tint val="44500"/>
                            <a:satMod val="160000"/>
                          </a:srgbClr>
                        </a:gs>
                        <a:gs pos="100000">
                          <a:srgbClr val="FF5050">
                            <a:tint val="23500"/>
                            <a:satMod val="160000"/>
                          </a:srgbClr>
                        </a:gs>
                      </a:gsLst>
                      <a:lin ang="2700000" scaled="1"/>
                      <a:tileRect/>
                    </a:gradFill>
                  </a:tcPr>
                </a:tc>
                <a:tc>
                  <a:txBody>
                    <a:bodyPr/>
                    <a:lstStyle/>
                    <a:p>
                      <a:pPr algn="ctr"/>
                      <a:r>
                        <a:rPr lang="en-US" sz="1400" dirty="0"/>
                        <a:t>Low</a:t>
                      </a:r>
                    </a:p>
                  </a:txBody>
                  <a:tcPr>
                    <a:gradFill flip="none" rotWithShape="1">
                      <a:gsLst>
                        <a:gs pos="0">
                          <a:srgbClr val="FF5050">
                            <a:tint val="66000"/>
                            <a:satMod val="160000"/>
                          </a:srgbClr>
                        </a:gs>
                        <a:gs pos="50000">
                          <a:srgbClr val="FF5050">
                            <a:tint val="44500"/>
                            <a:satMod val="160000"/>
                          </a:srgbClr>
                        </a:gs>
                        <a:gs pos="100000">
                          <a:srgbClr val="FF5050">
                            <a:tint val="23500"/>
                            <a:satMod val="160000"/>
                          </a:srgbClr>
                        </a:gs>
                      </a:gsLst>
                      <a:lin ang="2700000" scaled="1"/>
                      <a:tileRect/>
                    </a:gradFill>
                  </a:tcPr>
                </a:tc>
                <a:tc>
                  <a:txBody>
                    <a:bodyPr/>
                    <a:lstStyle/>
                    <a:p>
                      <a:pPr algn="ctr"/>
                      <a:r>
                        <a:rPr lang="en-US" sz="1400" dirty="0"/>
                        <a:t>Low</a:t>
                      </a:r>
                    </a:p>
                  </a:txBody>
                  <a:tcPr>
                    <a:gradFill flip="none" rotWithShape="1">
                      <a:gsLst>
                        <a:gs pos="0">
                          <a:srgbClr val="FF5050">
                            <a:tint val="66000"/>
                            <a:satMod val="160000"/>
                          </a:srgbClr>
                        </a:gs>
                        <a:gs pos="50000">
                          <a:srgbClr val="FF5050">
                            <a:tint val="44500"/>
                            <a:satMod val="160000"/>
                          </a:srgbClr>
                        </a:gs>
                        <a:gs pos="100000">
                          <a:srgbClr val="FF5050">
                            <a:tint val="23500"/>
                            <a:satMod val="160000"/>
                          </a:srgbClr>
                        </a:gs>
                      </a:gsLst>
                      <a:lin ang="2700000" scaled="1"/>
                      <a:tileRect/>
                    </a:gra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Sending: High</a:t>
                      </a:r>
                      <a:br>
                        <a:rPr lang="en-US" sz="1400" dirty="0"/>
                      </a:br>
                      <a:r>
                        <a:rPr kumimoji="0" lang="en-US" sz="1400" b="0" i="0" u="none" strike="noStrike" kern="1200" cap="none" spc="0" normalizeH="0" baseline="0" noProof="0" dirty="0">
                          <a:ln>
                            <a:noFill/>
                          </a:ln>
                          <a:solidFill>
                            <a:prstClr val="black"/>
                          </a:solidFill>
                          <a:effectLst/>
                          <a:uLnTx/>
                          <a:uFillTx/>
                          <a:latin typeface="+mn-lt"/>
                          <a:ea typeface="+mn-ea"/>
                          <a:cs typeface="+mn-cs"/>
                        </a:rPr>
                        <a:t>Receiving: Low</a:t>
                      </a:r>
                      <a:endParaRPr lang="en-US" sz="1400" dirty="0"/>
                    </a:p>
                  </a:txBody>
                  <a:tcPr>
                    <a:gradFill flip="none" rotWithShape="1">
                      <a:gsLst>
                        <a:gs pos="0">
                          <a:srgbClr val="FF5050">
                            <a:tint val="66000"/>
                            <a:satMod val="160000"/>
                          </a:srgbClr>
                        </a:gs>
                        <a:gs pos="50000">
                          <a:srgbClr val="FF5050">
                            <a:tint val="44500"/>
                            <a:satMod val="160000"/>
                          </a:srgbClr>
                        </a:gs>
                        <a:gs pos="100000">
                          <a:srgbClr val="FF5050">
                            <a:tint val="23500"/>
                            <a:satMod val="160000"/>
                          </a:srgbClr>
                        </a:gs>
                      </a:gsLst>
                      <a:lin ang="2700000" scaled="1"/>
                      <a:tileRect/>
                    </a:gradFill>
                  </a:tcPr>
                </a:tc>
                <a:tc>
                  <a:txBody>
                    <a:bodyPr/>
                    <a:lstStyle/>
                    <a:p>
                      <a:pPr algn="ctr"/>
                      <a:r>
                        <a:rPr lang="en-US" sz="1400" dirty="0"/>
                        <a:t>Verbal: High</a:t>
                      </a:r>
                      <a:br>
                        <a:rPr lang="en-US" sz="1400" baseline="0" dirty="0"/>
                      </a:br>
                      <a:r>
                        <a:rPr lang="en-US" sz="1400" dirty="0"/>
                        <a:t> Nonverbal: Low</a:t>
                      </a:r>
                    </a:p>
                  </a:txBody>
                  <a:tcPr>
                    <a:gradFill flip="none" rotWithShape="1">
                      <a:gsLst>
                        <a:gs pos="0">
                          <a:srgbClr val="FF5050">
                            <a:tint val="66000"/>
                            <a:satMod val="160000"/>
                          </a:srgbClr>
                        </a:gs>
                        <a:gs pos="50000">
                          <a:srgbClr val="FF5050">
                            <a:tint val="44500"/>
                            <a:satMod val="160000"/>
                          </a:srgbClr>
                        </a:gs>
                        <a:gs pos="100000">
                          <a:srgbClr val="FF5050">
                            <a:tint val="23500"/>
                            <a:satMod val="160000"/>
                          </a:srgbClr>
                        </a:gs>
                      </a:gsLst>
                      <a:lin ang="2700000" scaled="1"/>
                      <a:tileRect/>
                    </a:gradFill>
                  </a:tcPr>
                </a:tc>
                <a:tc>
                  <a:txBody>
                    <a:bodyPr/>
                    <a:lstStyle/>
                    <a:p>
                      <a:pPr algn="ctr"/>
                      <a:r>
                        <a:rPr lang="en-US" sz="1400" baseline="0" dirty="0"/>
                        <a:t>Low</a:t>
                      </a:r>
                      <a:endParaRPr lang="en-US" sz="1400" dirty="0"/>
                    </a:p>
                  </a:txBody>
                  <a:tcPr>
                    <a:gradFill flip="none" rotWithShape="1">
                      <a:gsLst>
                        <a:gs pos="0">
                          <a:srgbClr val="FF5050">
                            <a:tint val="66000"/>
                            <a:satMod val="160000"/>
                          </a:srgbClr>
                        </a:gs>
                        <a:gs pos="50000">
                          <a:srgbClr val="FF5050">
                            <a:tint val="44500"/>
                            <a:satMod val="160000"/>
                          </a:srgbClr>
                        </a:gs>
                        <a:gs pos="100000">
                          <a:srgbClr val="FF5050">
                            <a:tint val="23500"/>
                            <a:satMod val="160000"/>
                          </a:srgbClr>
                        </a:gs>
                      </a:gsLst>
                      <a:lin ang="2700000" scaled="1"/>
                      <a:tileRect/>
                    </a:gradFill>
                  </a:tcPr>
                </a:tc>
                <a:extLst>
                  <a:ext uri="{0D108BD9-81ED-4DB2-BD59-A6C34878D82A}">
                    <a16:rowId xmlns:a16="http://schemas.microsoft.com/office/drawing/2014/main" val="3004057960"/>
                  </a:ext>
                </a:extLst>
              </a:tr>
              <a:tr h="86924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rPr>
                        <a:t>Influence</a:t>
                      </a:r>
                    </a:p>
                  </a:txBody>
                  <a:tcPr anchor="ctr">
                    <a:solidFill>
                      <a:schemeClr val="accent4">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mn-lt"/>
                          <a:ea typeface="+mn-ea"/>
                          <a:cs typeface="+mn-cs"/>
                        </a:rPr>
                        <a:t>Moderate</a:t>
                      </a:r>
                      <a:endParaRPr lang="en-US" dirty="0"/>
                    </a:p>
                  </a:txBody>
                  <a:tcPr>
                    <a:solidFill>
                      <a:schemeClr val="accent4">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mn-lt"/>
                          <a:ea typeface="+mn-ea"/>
                          <a:cs typeface="+mn-cs"/>
                        </a:rPr>
                        <a:t>High</a:t>
                      </a:r>
                      <a:endParaRPr lang="en-US" dirty="0"/>
                    </a:p>
                  </a:txBody>
                  <a:tcPr>
                    <a:solidFill>
                      <a:schemeClr val="accent4">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mn-lt"/>
                          <a:ea typeface="+mn-ea"/>
                          <a:cs typeface="+mn-cs"/>
                        </a:rPr>
                        <a:t>Sending: High</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mn-lt"/>
                          <a:ea typeface="+mn-ea"/>
                          <a:cs typeface="+mn-cs"/>
                        </a:rPr>
                        <a:t>Receiving: Low</a:t>
                      </a:r>
                      <a:endParaRPr lang="en-US" dirty="0"/>
                    </a:p>
                  </a:txBody>
                  <a:tcPr>
                    <a:solidFill>
                      <a:schemeClr val="accent4">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mn-lt"/>
                          <a:ea typeface="+mn-ea"/>
                          <a:cs typeface="+mn-cs"/>
                        </a:rPr>
                        <a:t>Verbal &amp; Nonverbal: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mn-lt"/>
                          <a:ea typeface="+mn-ea"/>
                          <a:cs typeface="+mn-cs"/>
                        </a:rPr>
                        <a:t>Low to Moderate</a:t>
                      </a:r>
                      <a:endParaRPr lang="en-US" dirty="0"/>
                    </a:p>
                  </a:txBody>
                  <a:tcPr>
                    <a:solidFill>
                      <a:schemeClr val="accent4">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mn-lt"/>
                          <a:ea typeface="+mn-ea"/>
                          <a:cs typeface="+mn-cs"/>
                        </a:rPr>
                        <a:t>Moderate to High</a:t>
                      </a:r>
                      <a:endParaRPr lang="en-US" dirty="0"/>
                    </a:p>
                  </a:txBody>
                  <a:tcPr>
                    <a:solidFill>
                      <a:schemeClr val="accent4">
                        <a:lumMod val="40000"/>
                        <a:lumOff val="60000"/>
                      </a:schemeClr>
                    </a:solidFill>
                  </a:tcPr>
                </a:tc>
                <a:extLst>
                  <a:ext uri="{0D108BD9-81ED-4DB2-BD59-A6C34878D82A}">
                    <a16:rowId xmlns:a16="http://schemas.microsoft.com/office/drawing/2014/main" val="4228046254"/>
                  </a:ext>
                </a:extLst>
              </a:tr>
              <a:tr h="781222">
                <a:tc>
                  <a:txBody>
                    <a:bodyPr/>
                    <a:lstStyle/>
                    <a:p>
                      <a:pPr algn="ctr"/>
                      <a:r>
                        <a:rPr lang="en-US" sz="1600" b="1" dirty="0">
                          <a:solidFill>
                            <a:schemeClr val="tx1"/>
                          </a:solidFill>
                        </a:rPr>
                        <a:t>Steadiness</a:t>
                      </a:r>
                    </a:p>
                  </a:txBody>
                  <a:tcPr anchor="ctr">
                    <a:solidFill>
                      <a:schemeClr val="accent6">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mn-lt"/>
                          <a:ea typeface="+mn-ea"/>
                          <a:cs typeface="+mn-cs"/>
                        </a:rPr>
                        <a:t>High</a:t>
                      </a:r>
                      <a:endParaRPr lang="en-US" dirty="0"/>
                    </a:p>
                  </a:txBody>
                  <a:tcPr>
                    <a:solidFill>
                      <a:schemeClr val="accent6">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mn-lt"/>
                          <a:ea typeface="+mn-ea"/>
                          <a:cs typeface="+mn-cs"/>
                        </a:rPr>
                        <a:t>High</a:t>
                      </a:r>
                      <a:endParaRPr lang="en-US" dirty="0"/>
                    </a:p>
                  </a:txBody>
                  <a:tcPr>
                    <a:solidFill>
                      <a:schemeClr val="accent6">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mn-lt"/>
                          <a:ea typeface="+mn-ea"/>
                          <a:cs typeface="+mn-cs"/>
                        </a:rPr>
                        <a:t>Sending: Low</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mn-lt"/>
                          <a:ea typeface="+mn-ea"/>
                          <a:cs typeface="+mn-cs"/>
                        </a:rPr>
                        <a:t>Receiving: High</a:t>
                      </a:r>
                      <a:endParaRPr lang="en-US" dirty="0"/>
                    </a:p>
                  </a:txBody>
                  <a:tcPr>
                    <a:solidFill>
                      <a:schemeClr val="accent6">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mn-lt"/>
                          <a:ea typeface="+mn-ea"/>
                          <a:cs typeface="+mn-cs"/>
                        </a:rPr>
                        <a:t>Verbal: Low</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mn-lt"/>
                          <a:ea typeface="+mn-ea"/>
                          <a:cs typeface="+mn-cs"/>
                        </a:rPr>
                        <a:t>Nonverbal: High</a:t>
                      </a:r>
                      <a:endParaRPr lang="en-US" dirty="0"/>
                    </a:p>
                  </a:txBody>
                  <a:tcPr>
                    <a:solidFill>
                      <a:schemeClr val="accent6">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mn-lt"/>
                          <a:ea typeface="+mn-ea"/>
                          <a:cs typeface="+mn-cs"/>
                        </a:rPr>
                        <a:t>Moderate</a:t>
                      </a:r>
                      <a:endParaRPr lang="en-US" dirty="0"/>
                    </a:p>
                  </a:txBody>
                  <a:tcPr>
                    <a:solidFill>
                      <a:schemeClr val="accent6">
                        <a:lumMod val="60000"/>
                        <a:lumOff val="40000"/>
                      </a:schemeClr>
                    </a:solidFill>
                  </a:tcPr>
                </a:tc>
                <a:extLst>
                  <a:ext uri="{0D108BD9-81ED-4DB2-BD59-A6C34878D82A}">
                    <a16:rowId xmlns:a16="http://schemas.microsoft.com/office/drawing/2014/main" val="2149235051"/>
                  </a:ext>
                </a:extLst>
              </a:tr>
              <a:tr h="953595">
                <a:tc>
                  <a:txBody>
                    <a:bodyPr/>
                    <a:lstStyle/>
                    <a:p>
                      <a:pPr algn="ctr"/>
                      <a:r>
                        <a:rPr lang="en-US" sz="1600" b="1" dirty="0">
                          <a:solidFill>
                            <a:schemeClr val="tx1"/>
                          </a:solidFill>
                        </a:rPr>
                        <a:t>Conscientious</a:t>
                      </a:r>
                    </a:p>
                  </a:txBody>
                  <a:tcPr anchor="ct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mn-lt"/>
                          <a:ea typeface="+mn-ea"/>
                          <a:cs typeface="+mn-cs"/>
                        </a:rPr>
                        <a:t>Low</a:t>
                      </a:r>
                      <a:endParaRPr lang="en-US" dirty="0"/>
                    </a:p>
                  </a:txBody>
                  <a:tcP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mn-lt"/>
                          <a:ea typeface="+mn-ea"/>
                          <a:cs typeface="+mn-cs"/>
                        </a:rPr>
                        <a:t>Moderate</a:t>
                      </a:r>
                      <a:endParaRPr lang="en-US" dirty="0"/>
                    </a:p>
                  </a:txBody>
                  <a:tcP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mn-lt"/>
                          <a:ea typeface="+mn-ea"/>
                          <a:cs typeface="+mn-cs"/>
                        </a:rPr>
                        <a:t>Sending: Low</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mn-lt"/>
                          <a:ea typeface="+mn-ea"/>
                          <a:cs typeface="+mn-cs"/>
                        </a:rPr>
                        <a:t>Receiving: Low</a:t>
                      </a:r>
                      <a:endParaRPr lang="en-US" dirty="0"/>
                    </a:p>
                  </a:txBody>
                  <a:tcP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mn-lt"/>
                          <a:ea typeface="+mn-ea"/>
                          <a:cs typeface="+mn-cs"/>
                        </a:rPr>
                        <a:t>Verbal: Low</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mn-lt"/>
                          <a:ea typeface="+mn-ea"/>
                          <a:cs typeface="+mn-cs"/>
                        </a:rPr>
                        <a:t>Nonverbal: Low</a:t>
                      </a:r>
                      <a:endParaRPr lang="en-US" dirty="0"/>
                    </a:p>
                  </a:txBody>
                  <a:tcP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mn-lt"/>
                          <a:ea typeface="+mn-ea"/>
                          <a:cs typeface="+mn-cs"/>
                        </a:rPr>
                        <a:t>Low</a:t>
                      </a:r>
                      <a:endParaRPr lang="en-US" dirty="0"/>
                    </a:p>
                  </a:txBody>
                  <a:tcPr>
                    <a:solidFill>
                      <a:schemeClr val="accent1">
                        <a:lumMod val="40000"/>
                        <a:lumOff val="60000"/>
                      </a:schemeClr>
                    </a:solidFill>
                  </a:tcPr>
                </a:tc>
                <a:extLst>
                  <a:ext uri="{0D108BD9-81ED-4DB2-BD59-A6C34878D82A}">
                    <a16:rowId xmlns:a16="http://schemas.microsoft.com/office/drawing/2014/main" val="2485518964"/>
                  </a:ext>
                </a:extLst>
              </a:tr>
            </a:tbl>
          </a:graphicData>
        </a:graphic>
      </p:graphicFrame>
      <p:sp>
        <p:nvSpPr>
          <p:cNvPr id="5" name="Rectangle 4"/>
          <p:cNvSpPr/>
          <p:nvPr/>
        </p:nvSpPr>
        <p:spPr>
          <a:xfrm>
            <a:off x="0" y="6534835"/>
            <a:ext cx="9325222" cy="323165"/>
          </a:xfrm>
          <a:prstGeom prst="rect">
            <a:avLst/>
          </a:prstGeom>
        </p:spPr>
        <p:txBody>
          <a:bodyPr wrap="square">
            <a:spAutoFit/>
          </a:bodyPr>
          <a:lstStyle/>
          <a:p>
            <a:r>
              <a:rPr lang="en-US" sz="1500" i="1" dirty="0"/>
              <a:t>Evaluating the five areas of Social-Recognition and DISC Style (see Social-Recognition Wheel in report for definitions)</a:t>
            </a:r>
          </a:p>
        </p:txBody>
      </p:sp>
      <p:sp>
        <p:nvSpPr>
          <p:cNvPr id="6" name="Rectangle 5"/>
          <p:cNvSpPr/>
          <p:nvPr/>
        </p:nvSpPr>
        <p:spPr>
          <a:xfrm>
            <a:off x="4785669" y="283395"/>
            <a:ext cx="4284759" cy="1384995"/>
          </a:xfrm>
          <a:prstGeom prst="rect">
            <a:avLst/>
          </a:prstGeom>
        </p:spPr>
        <p:txBody>
          <a:bodyPr wrap="square">
            <a:spAutoFit/>
          </a:bodyPr>
          <a:lstStyle/>
          <a:p>
            <a:pPr marL="171450" indent="-171450">
              <a:buFont typeface="Arial" panose="020B0604020202020204" pitchFamily="34" charset="0"/>
              <a:buChar char="•"/>
            </a:pPr>
            <a:r>
              <a:rPr lang="en-US" sz="1200" dirty="0"/>
              <a:t>Understanding others</a:t>
            </a:r>
          </a:p>
          <a:p>
            <a:pPr marL="171450" indent="-171450">
              <a:buFont typeface="Arial" panose="020B0604020202020204" pitchFamily="34" charset="0"/>
              <a:buChar char="•"/>
            </a:pPr>
            <a:r>
              <a:rPr lang="en-US" sz="1200" dirty="0"/>
              <a:t>Nurturing and helping</a:t>
            </a:r>
          </a:p>
          <a:p>
            <a:pPr marL="171450" indent="-171450">
              <a:buFont typeface="Arial" panose="020B0604020202020204" pitchFamily="34" charset="0"/>
              <a:buChar char="•"/>
            </a:pPr>
            <a:r>
              <a:rPr lang="en-US" sz="1200" dirty="0"/>
              <a:t>Gratitude</a:t>
            </a:r>
          </a:p>
          <a:p>
            <a:pPr marL="171450" indent="-171450">
              <a:buFont typeface="Arial" panose="020B0604020202020204" pitchFamily="34" charset="0"/>
              <a:buChar char="•"/>
            </a:pPr>
            <a:r>
              <a:rPr lang="en-US" sz="1200" dirty="0"/>
              <a:t>Connecting and engaging</a:t>
            </a:r>
          </a:p>
          <a:p>
            <a:pPr marL="171450" indent="-171450">
              <a:buFont typeface="Arial" panose="020B0604020202020204" pitchFamily="34" charset="0"/>
              <a:buChar char="•"/>
            </a:pPr>
            <a:r>
              <a:rPr lang="en-US" sz="1200" dirty="0"/>
              <a:t>Relationships</a:t>
            </a:r>
          </a:p>
          <a:p>
            <a:pPr marL="171450" indent="-171450">
              <a:buFont typeface="Arial" panose="020B0604020202020204" pitchFamily="34" charset="0"/>
              <a:buChar char="•"/>
            </a:pPr>
            <a:r>
              <a:rPr lang="en-US" sz="1200" dirty="0"/>
              <a:t>Adapting</a:t>
            </a:r>
          </a:p>
          <a:p>
            <a:pPr marL="171450" indent="-171450">
              <a:buFont typeface="Arial" panose="020B0604020202020204" pitchFamily="34" charset="0"/>
              <a:buChar char="•"/>
            </a:pPr>
            <a:r>
              <a:rPr lang="en-US" sz="1200" dirty="0"/>
              <a:t>Communicating</a:t>
            </a:r>
          </a:p>
        </p:txBody>
      </p:sp>
      <p:grpSp>
        <p:nvGrpSpPr>
          <p:cNvPr id="7" name="Group 6"/>
          <p:cNvGrpSpPr/>
          <p:nvPr/>
        </p:nvGrpSpPr>
        <p:grpSpPr>
          <a:xfrm>
            <a:off x="6948133" y="200613"/>
            <a:ext cx="1502184" cy="1528812"/>
            <a:chOff x="0" y="0"/>
            <a:chExt cx="3072384" cy="3072384"/>
          </a:xfrm>
        </p:grpSpPr>
        <p:pic>
          <p:nvPicPr>
            <p:cNvPr id="8" name="Picture 7"/>
            <p:cNvPicPr/>
            <p:nvPr/>
          </p:nvPicPr>
          <p:blipFill>
            <a:blip r:embed="rId3"/>
            <a:stretch>
              <a:fillRect/>
            </a:stretch>
          </p:blipFill>
          <p:spPr>
            <a:xfrm>
              <a:off x="0" y="0"/>
              <a:ext cx="3072384" cy="1536192"/>
            </a:xfrm>
            <a:prstGeom prst="rect">
              <a:avLst/>
            </a:prstGeom>
          </p:spPr>
        </p:pic>
        <p:pic>
          <p:nvPicPr>
            <p:cNvPr id="9" name="Picture 8"/>
            <p:cNvPicPr/>
            <p:nvPr/>
          </p:nvPicPr>
          <p:blipFill>
            <a:blip r:embed="rId4"/>
            <a:stretch>
              <a:fillRect/>
            </a:stretch>
          </p:blipFill>
          <p:spPr>
            <a:xfrm>
              <a:off x="0" y="1536192"/>
              <a:ext cx="3072384" cy="1536192"/>
            </a:xfrm>
            <a:prstGeom prst="rect">
              <a:avLst/>
            </a:prstGeom>
          </p:spPr>
        </p:pic>
      </p:grpSp>
    </p:spTree>
    <p:extLst>
      <p:ext uri="{BB962C8B-B14F-4D97-AF65-F5344CB8AC3E}">
        <p14:creationId xmlns:p14="http://schemas.microsoft.com/office/powerpoint/2010/main" val="339358791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39193" y="295039"/>
            <a:ext cx="5347305" cy="553998"/>
          </a:xfrm>
          <a:prstGeom prst="rect">
            <a:avLst/>
          </a:prstGeom>
        </p:spPr>
        <p:txBody>
          <a:bodyPr wrap="square">
            <a:spAutoFit/>
          </a:bodyPr>
          <a:lstStyle/>
          <a:p>
            <a:r>
              <a:rPr lang="en-US" sz="3000" dirty="0"/>
              <a:t>Self Management</a:t>
            </a:r>
          </a:p>
        </p:txBody>
      </p:sp>
      <p:graphicFrame>
        <p:nvGraphicFramePr>
          <p:cNvPr id="4" name="Table 3"/>
          <p:cNvGraphicFramePr>
            <a:graphicFrameLocks noGrp="1"/>
          </p:cNvGraphicFramePr>
          <p:nvPr>
            <p:extLst>
              <p:ext uri="{D42A27DB-BD31-4B8C-83A1-F6EECF244321}">
                <p14:modId xmlns:p14="http://schemas.microsoft.com/office/powerpoint/2010/main" val="732763646"/>
              </p:ext>
            </p:extLst>
          </p:nvPr>
        </p:nvGraphicFramePr>
        <p:xfrm>
          <a:off x="-8050" y="1671144"/>
          <a:ext cx="9152050" cy="4771338"/>
        </p:xfrm>
        <a:graphic>
          <a:graphicData uri="http://schemas.openxmlformats.org/drawingml/2006/table">
            <a:tbl>
              <a:tblPr firstRow="1" bandRow="1">
                <a:tableStyleId>{F5AB1C69-6EDB-4FF4-983F-18BD219EF322}</a:tableStyleId>
              </a:tblPr>
              <a:tblGrid>
                <a:gridCol w="1399106">
                  <a:extLst>
                    <a:ext uri="{9D8B030D-6E8A-4147-A177-3AD203B41FA5}">
                      <a16:colId xmlns:a16="http://schemas.microsoft.com/office/drawing/2014/main" val="1279796990"/>
                    </a:ext>
                  </a:extLst>
                </a:gridCol>
                <a:gridCol w="1651577">
                  <a:extLst>
                    <a:ext uri="{9D8B030D-6E8A-4147-A177-3AD203B41FA5}">
                      <a16:colId xmlns:a16="http://schemas.microsoft.com/office/drawing/2014/main" val="599159363"/>
                    </a:ext>
                  </a:extLst>
                </a:gridCol>
                <a:gridCol w="1504303">
                  <a:extLst>
                    <a:ext uri="{9D8B030D-6E8A-4147-A177-3AD203B41FA5}">
                      <a16:colId xmlns:a16="http://schemas.microsoft.com/office/drawing/2014/main" val="3003242947"/>
                    </a:ext>
                  </a:extLst>
                </a:gridCol>
                <a:gridCol w="1567421">
                  <a:extLst>
                    <a:ext uri="{9D8B030D-6E8A-4147-A177-3AD203B41FA5}">
                      <a16:colId xmlns:a16="http://schemas.microsoft.com/office/drawing/2014/main" val="3311095161"/>
                    </a:ext>
                  </a:extLst>
                </a:gridCol>
                <a:gridCol w="1588459">
                  <a:extLst>
                    <a:ext uri="{9D8B030D-6E8A-4147-A177-3AD203B41FA5}">
                      <a16:colId xmlns:a16="http://schemas.microsoft.com/office/drawing/2014/main" val="3410620850"/>
                    </a:ext>
                  </a:extLst>
                </a:gridCol>
                <a:gridCol w="1441184">
                  <a:extLst>
                    <a:ext uri="{9D8B030D-6E8A-4147-A177-3AD203B41FA5}">
                      <a16:colId xmlns:a16="http://schemas.microsoft.com/office/drawing/2014/main" val="17797820"/>
                    </a:ext>
                  </a:extLst>
                </a:gridCol>
              </a:tblGrid>
              <a:tr h="822502">
                <a:tc>
                  <a:txBody>
                    <a:bodyPr/>
                    <a:lstStyle/>
                    <a:p>
                      <a:endParaRPr lang="en-US"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i="1" dirty="0"/>
                        <a:t>Self-Control</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i="1" dirty="0"/>
                        <a:t>&amp;</a:t>
                      </a:r>
                      <a:br>
                        <a:rPr lang="en-US" sz="1600" i="1" dirty="0"/>
                      </a:br>
                      <a:r>
                        <a:rPr lang="en-US" sz="1600" i="1" dirty="0"/>
                        <a:t>Discipline</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b="1" i="1" dirty="0"/>
                        <a:t>Goal Orientation</a:t>
                      </a:r>
                      <a:endParaRPr lang="en-US" sz="1600" b="1" i="1" baseline="0"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b="1" i="1" dirty="0"/>
                        <a:t>Integrity</a:t>
                      </a:r>
                      <a:br>
                        <a:rPr lang="en-US" sz="1600" b="1" i="1" dirty="0"/>
                      </a:br>
                      <a:r>
                        <a:rPr lang="en-US" sz="1600" b="1" i="1" dirty="0"/>
                        <a:t>&amp;</a:t>
                      </a:r>
                      <a:br>
                        <a:rPr lang="en-US" sz="1600" b="1" i="1" dirty="0"/>
                      </a:br>
                      <a:r>
                        <a:rPr lang="en-US" sz="1600" b="1" i="1" dirty="0"/>
                        <a:t>Trustworthy</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b="1" i="1" dirty="0"/>
                        <a:t>Motivation,</a:t>
                      </a:r>
                      <a:br>
                        <a:rPr lang="en-US" sz="1600" b="1" i="1" dirty="0"/>
                      </a:br>
                      <a:r>
                        <a:rPr lang="en-US" sz="1600" b="1" i="1" dirty="0"/>
                        <a:t>Initiative,</a:t>
                      </a:r>
                      <a:br>
                        <a:rPr lang="en-US" sz="1600" b="1" i="1" dirty="0"/>
                      </a:br>
                      <a:r>
                        <a:rPr lang="en-US" sz="1600" b="1" i="1" dirty="0"/>
                        <a:t>Optimism</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b="1" i="1" dirty="0"/>
                        <a:t>Creativity,</a:t>
                      </a:r>
                      <a:br>
                        <a:rPr lang="en-US" sz="1600" b="1" i="1" dirty="0"/>
                      </a:br>
                      <a:r>
                        <a:rPr lang="en-US" sz="1600" b="1" i="1" dirty="0"/>
                        <a:t>Agility,</a:t>
                      </a:r>
                      <a:br>
                        <a:rPr lang="en-US" sz="1600" b="1" i="1" dirty="0"/>
                      </a:br>
                      <a:r>
                        <a:rPr lang="en-US" sz="1600" b="1" i="1" dirty="0"/>
                        <a:t>Adaptability</a:t>
                      </a:r>
                    </a:p>
                  </a:txBody>
                  <a:tcPr anchor="ctr"/>
                </a:tc>
                <a:extLst>
                  <a:ext uri="{0D108BD9-81ED-4DB2-BD59-A6C34878D82A}">
                    <a16:rowId xmlns:a16="http://schemas.microsoft.com/office/drawing/2014/main" val="639592654"/>
                  </a:ext>
                </a:extLst>
              </a:tr>
              <a:tr h="948164">
                <a:tc>
                  <a:txBody>
                    <a:bodyPr/>
                    <a:lstStyle/>
                    <a:p>
                      <a:pPr algn="ctr"/>
                      <a:r>
                        <a:rPr lang="en-US" sz="1600" b="1" dirty="0">
                          <a:solidFill>
                            <a:schemeClr val="tx1"/>
                          </a:solidFill>
                        </a:rPr>
                        <a:t>Dominance</a:t>
                      </a:r>
                    </a:p>
                  </a:txBody>
                  <a:tcPr anchor="ctr">
                    <a:gradFill flip="none" rotWithShape="1">
                      <a:gsLst>
                        <a:gs pos="0">
                          <a:srgbClr val="FF5050">
                            <a:tint val="66000"/>
                            <a:satMod val="160000"/>
                          </a:srgbClr>
                        </a:gs>
                        <a:gs pos="50000">
                          <a:srgbClr val="FF5050">
                            <a:tint val="44500"/>
                            <a:satMod val="160000"/>
                          </a:srgbClr>
                        </a:gs>
                        <a:gs pos="100000">
                          <a:srgbClr val="FF5050">
                            <a:tint val="23500"/>
                            <a:satMod val="160000"/>
                          </a:srgbClr>
                        </a:gs>
                      </a:gsLst>
                      <a:lin ang="2700000" scaled="1"/>
                      <a:tileRect/>
                    </a:gradFill>
                  </a:tcPr>
                </a:tc>
                <a:tc>
                  <a:txBody>
                    <a:bodyPr/>
                    <a:lstStyle/>
                    <a:p>
                      <a:pPr algn="ctr"/>
                      <a:r>
                        <a:rPr lang="en-US" sz="1400" dirty="0"/>
                        <a:t>Task: High</a:t>
                      </a:r>
                      <a:br>
                        <a:rPr lang="en-US" sz="1400" dirty="0"/>
                      </a:br>
                      <a:r>
                        <a:rPr lang="en-US" sz="1400" baseline="0" dirty="0"/>
                        <a:t>Interpersonal: Low</a:t>
                      </a:r>
                      <a:endParaRPr lang="en-US" sz="1400" dirty="0"/>
                    </a:p>
                  </a:txBody>
                  <a:tcPr>
                    <a:gradFill flip="none" rotWithShape="1">
                      <a:gsLst>
                        <a:gs pos="0">
                          <a:srgbClr val="FF5050">
                            <a:tint val="66000"/>
                            <a:satMod val="160000"/>
                          </a:srgbClr>
                        </a:gs>
                        <a:gs pos="50000">
                          <a:srgbClr val="FF5050">
                            <a:tint val="44500"/>
                            <a:satMod val="160000"/>
                          </a:srgbClr>
                        </a:gs>
                        <a:gs pos="100000">
                          <a:srgbClr val="FF5050">
                            <a:tint val="23500"/>
                            <a:satMod val="160000"/>
                          </a:srgbClr>
                        </a:gs>
                      </a:gsLst>
                      <a:lin ang="2700000" scaled="1"/>
                      <a:tileRect/>
                    </a:gradFill>
                  </a:tcPr>
                </a:tc>
                <a:tc>
                  <a:txBody>
                    <a:bodyPr/>
                    <a:lstStyle/>
                    <a:p>
                      <a:pPr algn="ctr"/>
                      <a:r>
                        <a:rPr lang="en-US" sz="1400" dirty="0"/>
                        <a:t>High</a:t>
                      </a:r>
                    </a:p>
                  </a:txBody>
                  <a:tcPr>
                    <a:gradFill flip="none" rotWithShape="1">
                      <a:gsLst>
                        <a:gs pos="0">
                          <a:srgbClr val="FF5050">
                            <a:tint val="66000"/>
                            <a:satMod val="160000"/>
                          </a:srgbClr>
                        </a:gs>
                        <a:gs pos="50000">
                          <a:srgbClr val="FF5050">
                            <a:tint val="44500"/>
                            <a:satMod val="160000"/>
                          </a:srgbClr>
                        </a:gs>
                        <a:gs pos="100000">
                          <a:srgbClr val="FF5050">
                            <a:tint val="23500"/>
                            <a:satMod val="160000"/>
                          </a:srgbClr>
                        </a:gs>
                      </a:gsLst>
                      <a:lin ang="2700000" scaled="1"/>
                      <a:tileRect/>
                    </a:gradFill>
                  </a:tcPr>
                </a:tc>
                <a:tc>
                  <a:txBody>
                    <a:bodyPr/>
                    <a:lstStyle/>
                    <a:p>
                      <a:pPr algn="ctr"/>
                      <a:r>
                        <a:rPr lang="en-US" sz="1400" dirty="0">
                          <a:solidFill>
                            <a:schemeClr val="tx1"/>
                          </a:solidFill>
                        </a:rPr>
                        <a:t>A major element of Emotional Intelligence,</a:t>
                      </a:r>
                      <a:r>
                        <a:rPr lang="en-US" sz="1400" baseline="0" dirty="0">
                          <a:solidFill>
                            <a:schemeClr val="tx1"/>
                          </a:solidFill>
                        </a:rPr>
                        <a:t> n</a:t>
                      </a:r>
                      <a:r>
                        <a:rPr lang="en-US" sz="1400" dirty="0">
                          <a:solidFill>
                            <a:schemeClr val="tx1"/>
                          </a:solidFill>
                        </a:rPr>
                        <a:t>ot </a:t>
                      </a:r>
                      <a:r>
                        <a:rPr lang="en-US" sz="1400" baseline="0" dirty="0">
                          <a:solidFill>
                            <a:schemeClr val="tx1"/>
                          </a:solidFill>
                        </a:rPr>
                        <a:t>r</a:t>
                      </a:r>
                      <a:r>
                        <a:rPr lang="en-US" sz="1400" dirty="0">
                          <a:solidFill>
                            <a:schemeClr val="tx1"/>
                          </a:solidFill>
                        </a:rPr>
                        <a:t>elated to D style</a:t>
                      </a:r>
                    </a:p>
                  </a:txBody>
                  <a:tcPr>
                    <a:gradFill flip="none" rotWithShape="1">
                      <a:gsLst>
                        <a:gs pos="0">
                          <a:srgbClr val="FF5050">
                            <a:tint val="66000"/>
                            <a:satMod val="160000"/>
                          </a:srgbClr>
                        </a:gs>
                        <a:gs pos="50000">
                          <a:srgbClr val="FF5050">
                            <a:tint val="44500"/>
                            <a:satMod val="160000"/>
                          </a:srgbClr>
                        </a:gs>
                        <a:gs pos="100000">
                          <a:srgbClr val="FF5050">
                            <a:tint val="23500"/>
                            <a:satMod val="160000"/>
                          </a:srgbClr>
                        </a:gs>
                      </a:gsLst>
                      <a:lin ang="2700000" scaled="1"/>
                      <a:tileRect/>
                    </a:gradFill>
                  </a:tcPr>
                </a:tc>
                <a:tc>
                  <a:txBody>
                    <a:bodyPr/>
                    <a:lstStyle/>
                    <a:p>
                      <a:pPr algn="ctr"/>
                      <a:r>
                        <a:rPr lang="en-US" sz="1400" dirty="0"/>
                        <a:t>Task: High</a:t>
                      </a:r>
                    </a:p>
                    <a:p>
                      <a:pPr algn="ctr"/>
                      <a:r>
                        <a:rPr lang="en-US" sz="1400" baseline="0" dirty="0"/>
                        <a:t>Interpersonal: Low</a:t>
                      </a:r>
                      <a:endParaRPr lang="en-US" sz="1400" dirty="0"/>
                    </a:p>
                  </a:txBody>
                  <a:tcPr>
                    <a:gradFill flip="none" rotWithShape="1">
                      <a:gsLst>
                        <a:gs pos="0">
                          <a:srgbClr val="FF5050">
                            <a:tint val="66000"/>
                            <a:satMod val="160000"/>
                          </a:srgbClr>
                        </a:gs>
                        <a:gs pos="50000">
                          <a:srgbClr val="FF5050">
                            <a:tint val="44500"/>
                            <a:satMod val="160000"/>
                          </a:srgbClr>
                        </a:gs>
                        <a:gs pos="100000">
                          <a:srgbClr val="FF5050">
                            <a:tint val="23500"/>
                            <a:satMod val="160000"/>
                          </a:srgbClr>
                        </a:gs>
                      </a:gsLst>
                      <a:lin ang="2700000" scaled="1"/>
                      <a:tileRect/>
                    </a:gradFill>
                  </a:tcPr>
                </a:tc>
                <a:tc>
                  <a:txBody>
                    <a:bodyPr/>
                    <a:lstStyle/>
                    <a:p>
                      <a:pPr algn="ctr"/>
                      <a:r>
                        <a:rPr lang="en-US" sz="1400" dirty="0"/>
                        <a:t>Task: High</a:t>
                      </a:r>
                    </a:p>
                    <a:p>
                      <a:pPr algn="ctr"/>
                      <a:r>
                        <a:rPr lang="en-US" sz="1400" baseline="0" dirty="0"/>
                        <a:t>Interpersonal: Low</a:t>
                      </a:r>
                      <a:endParaRPr lang="en-US" sz="1400" dirty="0"/>
                    </a:p>
                  </a:txBody>
                  <a:tcPr>
                    <a:gradFill flip="none" rotWithShape="1">
                      <a:gsLst>
                        <a:gs pos="0">
                          <a:srgbClr val="FF5050">
                            <a:tint val="66000"/>
                            <a:satMod val="160000"/>
                          </a:srgbClr>
                        </a:gs>
                        <a:gs pos="50000">
                          <a:srgbClr val="FF5050">
                            <a:tint val="44500"/>
                            <a:satMod val="160000"/>
                          </a:srgbClr>
                        </a:gs>
                        <a:gs pos="100000">
                          <a:srgbClr val="FF5050">
                            <a:tint val="23500"/>
                            <a:satMod val="160000"/>
                          </a:srgbClr>
                        </a:gs>
                      </a:gsLst>
                      <a:lin ang="2700000" scaled="1"/>
                      <a:tileRect/>
                    </a:gradFill>
                  </a:tcPr>
                </a:tc>
                <a:extLst>
                  <a:ext uri="{0D108BD9-81ED-4DB2-BD59-A6C34878D82A}">
                    <a16:rowId xmlns:a16="http://schemas.microsoft.com/office/drawing/2014/main" val="3004057960"/>
                  </a:ext>
                </a:extLst>
              </a:tr>
              <a:tr h="93870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rPr>
                        <a:t>Influence</a:t>
                      </a:r>
                    </a:p>
                  </a:txBody>
                  <a:tcPr anchor="ctr">
                    <a:solidFill>
                      <a:schemeClr val="accent4">
                        <a:lumMod val="40000"/>
                        <a:lumOff val="60000"/>
                      </a:schemeClr>
                    </a:solidFill>
                  </a:tcPr>
                </a:tc>
                <a:tc>
                  <a:txBody>
                    <a:bodyPr/>
                    <a:lstStyle/>
                    <a:p>
                      <a:pPr algn="ctr"/>
                      <a:r>
                        <a:rPr lang="en-US" sz="1400" dirty="0"/>
                        <a:t>Task: Low</a:t>
                      </a:r>
                      <a:br>
                        <a:rPr lang="en-US" sz="1400" dirty="0"/>
                      </a:br>
                      <a:r>
                        <a:rPr lang="en-US" sz="1400" baseline="0" dirty="0"/>
                        <a:t>Interpersonal: Low</a:t>
                      </a:r>
                      <a:endParaRPr lang="en-US" sz="1400" dirty="0"/>
                    </a:p>
                    <a:p>
                      <a:endParaRPr lang="en-US" dirty="0"/>
                    </a:p>
                  </a:txBody>
                  <a:tcPr>
                    <a:solidFill>
                      <a:schemeClr val="accent4">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mn-lt"/>
                          <a:ea typeface="+mn-ea"/>
                          <a:cs typeface="+mn-cs"/>
                        </a:rPr>
                        <a:t>Low</a:t>
                      </a:r>
                    </a:p>
                  </a:txBody>
                  <a:tcPr>
                    <a:solidFill>
                      <a:schemeClr val="accent4">
                        <a:lumMod val="40000"/>
                        <a:lumOff val="60000"/>
                      </a:schemeClr>
                    </a:solidFill>
                  </a:tcPr>
                </a:tc>
                <a:tc>
                  <a:txBody>
                    <a:bodyPr/>
                    <a:lstStyle/>
                    <a:p>
                      <a:pPr algn="ctr"/>
                      <a:r>
                        <a:rPr lang="en-US" sz="1400" dirty="0">
                          <a:solidFill>
                            <a:schemeClr val="tx1"/>
                          </a:solidFill>
                        </a:rPr>
                        <a:t>A major element of Emotional Intelligence,</a:t>
                      </a:r>
                      <a:r>
                        <a:rPr lang="en-US" sz="1400" baseline="0" dirty="0">
                          <a:solidFill>
                            <a:schemeClr val="tx1"/>
                          </a:solidFill>
                        </a:rPr>
                        <a:t> n</a:t>
                      </a:r>
                      <a:r>
                        <a:rPr lang="en-US" sz="1400" dirty="0">
                          <a:solidFill>
                            <a:schemeClr val="tx1"/>
                          </a:solidFill>
                        </a:rPr>
                        <a:t>ot </a:t>
                      </a:r>
                      <a:r>
                        <a:rPr lang="en-US" sz="1400" baseline="0" dirty="0">
                          <a:solidFill>
                            <a:schemeClr val="tx1"/>
                          </a:solidFill>
                        </a:rPr>
                        <a:t>r</a:t>
                      </a:r>
                      <a:r>
                        <a:rPr lang="en-US" sz="1400" dirty="0">
                          <a:solidFill>
                            <a:schemeClr val="tx1"/>
                          </a:solidFill>
                        </a:rPr>
                        <a:t>elated to I style</a:t>
                      </a:r>
                    </a:p>
                  </a:txBody>
                  <a:tcPr>
                    <a:solidFill>
                      <a:schemeClr val="accent4">
                        <a:lumMod val="40000"/>
                        <a:lumOff val="60000"/>
                      </a:schemeClr>
                    </a:solidFill>
                  </a:tcPr>
                </a:tc>
                <a:tc>
                  <a:txBody>
                    <a:bodyPr/>
                    <a:lstStyle/>
                    <a:p>
                      <a:pPr algn="ctr"/>
                      <a:r>
                        <a:rPr lang="en-US" sz="1400" dirty="0"/>
                        <a:t>Task: Low</a:t>
                      </a:r>
                    </a:p>
                    <a:p>
                      <a:pPr algn="ctr"/>
                      <a:r>
                        <a:rPr lang="en-US" sz="1400" baseline="0" dirty="0"/>
                        <a:t>Interpersonal: High</a:t>
                      </a:r>
                      <a:endParaRPr lang="en-US" sz="1400" dirty="0"/>
                    </a:p>
                    <a:p>
                      <a:endParaRPr lang="en-US" dirty="0"/>
                    </a:p>
                  </a:txBody>
                  <a:tcPr>
                    <a:solidFill>
                      <a:schemeClr val="accent4">
                        <a:lumMod val="40000"/>
                        <a:lumOff val="60000"/>
                      </a:schemeClr>
                    </a:solidFill>
                  </a:tcPr>
                </a:tc>
                <a:tc>
                  <a:txBody>
                    <a:bodyPr/>
                    <a:lstStyle/>
                    <a:p>
                      <a:pPr algn="ctr"/>
                      <a:r>
                        <a:rPr lang="en-US" sz="1400" dirty="0"/>
                        <a:t>Task: Low</a:t>
                      </a:r>
                    </a:p>
                    <a:p>
                      <a:pPr algn="ctr"/>
                      <a:r>
                        <a:rPr lang="en-US" sz="1400" baseline="0" dirty="0"/>
                        <a:t>Interpersonal: High</a:t>
                      </a:r>
                      <a:endParaRPr lang="en-US" sz="1400" dirty="0"/>
                    </a:p>
                  </a:txBody>
                  <a:tcPr>
                    <a:solidFill>
                      <a:schemeClr val="accent4">
                        <a:lumMod val="40000"/>
                        <a:lumOff val="60000"/>
                      </a:schemeClr>
                    </a:solidFill>
                  </a:tcPr>
                </a:tc>
                <a:extLst>
                  <a:ext uri="{0D108BD9-81ED-4DB2-BD59-A6C34878D82A}">
                    <a16:rowId xmlns:a16="http://schemas.microsoft.com/office/drawing/2014/main" val="4228046254"/>
                  </a:ext>
                </a:extLst>
              </a:tr>
              <a:tr h="972658">
                <a:tc>
                  <a:txBody>
                    <a:bodyPr/>
                    <a:lstStyle/>
                    <a:p>
                      <a:pPr algn="ctr"/>
                      <a:r>
                        <a:rPr lang="en-US" sz="1600" b="1" dirty="0">
                          <a:solidFill>
                            <a:schemeClr val="tx1"/>
                          </a:solidFill>
                        </a:rPr>
                        <a:t>Steadiness</a:t>
                      </a:r>
                    </a:p>
                  </a:txBody>
                  <a:tcPr anchor="ctr">
                    <a:solidFill>
                      <a:schemeClr val="accent6">
                        <a:lumMod val="60000"/>
                        <a:lumOff val="40000"/>
                      </a:schemeClr>
                    </a:solidFill>
                  </a:tcPr>
                </a:tc>
                <a:tc>
                  <a:txBody>
                    <a:bodyPr/>
                    <a:lstStyle/>
                    <a:p>
                      <a:pPr algn="ctr"/>
                      <a:r>
                        <a:rPr lang="en-US" sz="1400" dirty="0"/>
                        <a:t>Task: High</a:t>
                      </a:r>
                    </a:p>
                    <a:p>
                      <a:pPr algn="ctr"/>
                      <a:r>
                        <a:rPr lang="en-US" sz="1400" baseline="0" dirty="0"/>
                        <a:t>Interpersonal: High</a:t>
                      </a:r>
                      <a:endParaRPr lang="en-US" sz="1400" dirty="0"/>
                    </a:p>
                    <a:p>
                      <a:endParaRPr lang="en-US" dirty="0"/>
                    </a:p>
                  </a:txBody>
                  <a:tcPr>
                    <a:solidFill>
                      <a:schemeClr val="accent6">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mn-lt"/>
                          <a:ea typeface="+mn-ea"/>
                          <a:cs typeface="+mn-cs"/>
                        </a:rPr>
                        <a:t>Moderate</a:t>
                      </a:r>
                    </a:p>
                    <a:p>
                      <a:endParaRPr lang="en-US" dirty="0"/>
                    </a:p>
                  </a:txBody>
                  <a:tcPr>
                    <a:solidFill>
                      <a:schemeClr val="accent6">
                        <a:lumMod val="60000"/>
                        <a:lumOff val="40000"/>
                      </a:schemeClr>
                    </a:solidFill>
                  </a:tcPr>
                </a:tc>
                <a:tc>
                  <a:txBody>
                    <a:bodyPr/>
                    <a:lstStyle/>
                    <a:p>
                      <a:pPr algn="ctr"/>
                      <a:r>
                        <a:rPr lang="en-US" sz="1400" dirty="0">
                          <a:solidFill>
                            <a:schemeClr val="tx1"/>
                          </a:solidFill>
                        </a:rPr>
                        <a:t>A major element of Emotional Intelligence,</a:t>
                      </a:r>
                      <a:r>
                        <a:rPr lang="en-US" sz="1400" baseline="0" dirty="0">
                          <a:solidFill>
                            <a:schemeClr val="tx1"/>
                          </a:solidFill>
                        </a:rPr>
                        <a:t> n</a:t>
                      </a:r>
                      <a:r>
                        <a:rPr lang="en-US" sz="1400" dirty="0">
                          <a:solidFill>
                            <a:schemeClr val="tx1"/>
                          </a:solidFill>
                        </a:rPr>
                        <a:t>ot </a:t>
                      </a:r>
                      <a:r>
                        <a:rPr lang="en-US" sz="1400" baseline="0" dirty="0">
                          <a:solidFill>
                            <a:schemeClr val="tx1"/>
                          </a:solidFill>
                        </a:rPr>
                        <a:t>r</a:t>
                      </a:r>
                      <a:r>
                        <a:rPr lang="en-US" sz="1400" dirty="0">
                          <a:solidFill>
                            <a:schemeClr val="tx1"/>
                          </a:solidFill>
                        </a:rPr>
                        <a:t>elated to S</a:t>
                      </a:r>
                      <a:r>
                        <a:rPr lang="en-US" sz="1400" baseline="0" dirty="0">
                          <a:solidFill>
                            <a:schemeClr val="tx1"/>
                          </a:solidFill>
                        </a:rPr>
                        <a:t> </a:t>
                      </a:r>
                      <a:r>
                        <a:rPr lang="en-US" sz="1400" dirty="0">
                          <a:solidFill>
                            <a:schemeClr val="tx1"/>
                          </a:solidFill>
                        </a:rPr>
                        <a:t>style</a:t>
                      </a:r>
                    </a:p>
                  </a:txBody>
                  <a:tcPr>
                    <a:solidFill>
                      <a:schemeClr val="accent6">
                        <a:lumMod val="60000"/>
                        <a:lumOff val="40000"/>
                      </a:schemeClr>
                    </a:solidFill>
                  </a:tcPr>
                </a:tc>
                <a:tc>
                  <a:txBody>
                    <a:bodyPr/>
                    <a:lstStyle/>
                    <a:p>
                      <a:pPr algn="ctr"/>
                      <a:r>
                        <a:rPr lang="en-US" sz="1400" dirty="0"/>
                        <a:t>Task: High</a:t>
                      </a:r>
                    </a:p>
                    <a:p>
                      <a:pPr algn="ctr"/>
                      <a:r>
                        <a:rPr lang="en-US" sz="1400" baseline="0" dirty="0"/>
                        <a:t>Interpersonal: High</a:t>
                      </a:r>
                      <a:endParaRPr lang="en-US" sz="1400" dirty="0"/>
                    </a:p>
                    <a:p>
                      <a:endParaRPr lang="en-US" dirty="0"/>
                    </a:p>
                  </a:txBody>
                  <a:tcPr>
                    <a:solidFill>
                      <a:schemeClr val="accent6">
                        <a:lumMod val="60000"/>
                        <a:lumOff val="40000"/>
                      </a:schemeClr>
                    </a:solidFill>
                  </a:tcPr>
                </a:tc>
                <a:tc>
                  <a:txBody>
                    <a:bodyPr/>
                    <a:lstStyle/>
                    <a:p>
                      <a:pPr algn="ctr"/>
                      <a:r>
                        <a:rPr lang="en-US" sz="1400" dirty="0"/>
                        <a:t>Task: Low</a:t>
                      </a:r>
                    </a:p>
                    <a:p>
                      <a:pPr algn="ctr"/>
                      <a:r>
                        <a:rPr lang="en-US" sz="1400" baseline="0" dirty="0"/>
                        <a:t>Interpersonal: Low</a:t>
                      </a:r>
                      <a:endParaRPr lang="en-US" sz="1400" dirty="0"/>
                    </a:p>
                    <a:p>
                      <a:endParaRPr lang="en-US" dirty="0"/>
                    </a:p>
                  </a:txBody>
                  <a:tcPr>
                    <a:solidFill>
                      <a:schemeClr val="accent6">
                        <a:lumMod val="60000"/>
                        <a:lumOff val="40000"/>
                      </a:schemeClr>
                    </a:solidFill>
                  </a:tcPr>
                </a:tc>
                <a:extLst>
                  <a:ext uri="{0D108BD9-81ED-4DB2-BD59-A6C34878D82A}">
                    <a16:rowId xmlns:a16="http://schemas.microsoft.com/office/drawing/2014/main" val="2149235051"/>
                  </a:ext>
                </a:extLst>
              </a:tr>
              <a:tr h="1049494">
                <a:tc>
                  <a:txBody>
                    <a:bodyPr/>
                    <a:lstStyle/>
                    <a:p>
                      <a:pPr algn="ctr"/>
                      <a:r>
                        <a:rPr lang="en-US" sz="1600" b="1" dirty="0">
                          <a:solidFill>
                            <a:schemeClr val="tx1"/>
                          </a:solidFill>
                        </a:rPr>
                        <a:t>Conscientious</a:t>
                      </a:r>
                    </a:p>
                  </a:txBody>
                  <a:tcPr anchor="ctr">
                    <a:solidFill>
                      <a:schemeClr val="accent1">
                        <a:lumMod val="40000"/>
                        <a:lumOff val="60000"/>
                      </a:schemeClr>
                    </a:solidFill>
                  </a:tcPr>
                </a:tc>
                <a:tc>
                  <a:txBody>
                    <a:bodyPr/>
                    <a:lstStyle/>
                    <a:p>
                      <a:pPr algn="ctr"/>
                      <a:r>
                        <a:rPr lang="en-US" sz="1400" dirty="0"/>
                        <a:t>Task: High</a:t>
                      </a:r>
                    </a:p>
                    <a:p>
                      <a:pPr algn="ctr"/>
                      <a:r>
                        <a:rPr lang="en-US" sz="1400" baseline="0" dirty="0"/>
                        <a:t>Interpersonal: High</a:t>
                      </a:r>
                      <a:endParaRPr lang="en-US" sz="1400" dirty="0"/>
                    </a:p>
                  </a:txBody>
                  <a:tcP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mn-lt"/>
                          <a:ea typeface="+mn-ea"/>
                          <a:cs typeface="+mn-cs"/>
                        </a:rPr>
                        <a:t>Moderate</a:t>
                      </a:r>
                    </a:p>
                    <a:p>
                      <a:endParaRPr lang="en-US" dirty="0"/>
                    </a:p>
                  </a:txBody>
                  <a:tcPr>
                    <a:solidFill>
                      <a:schemeClr val="accent1">
                        <a:lumMod val="40000"/>
                        <a:lumOff val="60000"/>
                      </a:schemeClr>
                    </a:solidFill>
                  </a:tcPr>
                </a:tc>
                <a:tc>
                  <a:txBody>
                    <a:bodyPr/>
                    <a:lstStyle/>
                    <a:p>
                      <a:pPr algn="ctr"/>
                      <a:r>
                        <a:rPr lang="en-US" sz="1400" dirty="0">
                          <a:solidFill>
                            <a:schemeClr val="tx1"/>
                          </a:solidFill>
                        </a:rPr>
                        <a:t>A major element of Emotional Intelligence,</a:t>
                      </a:r>
                      <a:r>
                        <a:rPr lang="en-US" sz="1400" baseline="0" dirty="0">
                          <a:solidFill>
                            <a:schemeClr val="tx1"/>
                          </a:solidFill>
                        </a:rPr>
                        <a:t> n</a:t>
                      </a:r>
                      <a:r>
                        <a:rPr lang="en-US" sz="1400" dirty="0">
                          <a:solidFill>
                            <a:schemeClr val="tx1"/>
                          </a:solidFill>
                        </a:rPr>
                        <a:t>ot </a:t>
                      </a:r>
                      <a:r>
                        <a:rPr lang="en-US" sz="1400" baseline="0" dirty="0">
                          <a:solidFill>
                            <a:schemeClr val="tx1"/>
                          </a:solidFill>
                        </a:rPr>
                        <a:t>r</a:t>
                      </a:r>
                      <a:r>
                        <a:rPr lang="en-US" sz="1400" dirty="0">
                          <a:solidFill>
                            <a:schemeClr val="tx1"/>
                          </a:solidFill>
                        </a:rPr>
                        <a:t>elated to C style</a:t>
                      </a:r>
                    </a:p>
                  </a:txBody>
                  <a:tcPr>
                    <a:solidFill>
                      <a:schemeClr val="accent1">
                        <a:lumMod val="40000"/>
                        <a:lumOff val="60000"/>
                      </a:schemeClr>
                    </a:solidFill>
                  </a:tcPr>
                </a:tc>
                <a:tc>
                  <a:txBody>
                    <a:bodyPr/>
                    <a:lstStyle/>
                    <a:p>
                      <a:pPr algn="ctr"/>
                      <a:r>
                        <a:rPr lang="en-US" sz="1400" dirty="0"/>
                        <a:t>Task: High</a:t>
                      </a:r>
                    </a:p>
                    <a:p>
                      <a:pPr algn="ctr"/>
                      <a:r>
                        <a:rPr lang="en-US" sz="1400" baseline="0" dirty="0"/>
                        <a:t>Interpersonal: Low</a:t>
                      </a:r>
                      <a:endParaRPr lang="en-US" sz="1400" dirty="0"/>
                    </a:p>
                    <a:p>
                      <a:endParaRPr lang="en-US" dirty="0"/>
                    </a:p>
                  </a:txBody>
                  <a:tcPr>
                    <a:solidFill>
                      <a:schemeClr val="accent1">
                        <a:lumMod val="40000"/>
                        <a:lumOff val="60000"/>
                      </a:schemeClr>
                    </a:solidFill>
                  </a:tcPr>
                </a:tc>
                <a:tc>
                  <a:txBody>
                    <a:bodyPr/>
                    <a:lstStyle/>
                    <a:p>
                      <a:pPr algn="ctr"/>
                      <a:r>
                        <a:rPr lang="en-US" sz="1400" dirty="0"/>
                        <a:t>Task: Moderate</a:t>
                      </a:r>
                    </a:p>
                    <a:p>
                      <a:pPr algn="ctr"/>
                      <a:r>
                        <a:rPr lang="en-US" sz="1400" baseline="0" dirty="0"/>
                        <a:t>Interpersonal: Moderate</a:t>
                      </a:r>
                      <a:endParaRPr lang="en-US" sz="1400" dirty="0"/>
                    </a:p>
                    <a:p>
                      <a:endParaRPr lang="en-US" dirty="0"/>
                    </a:p>
                  </a:txBody>
                  <a:tcPr>
                    <a:solidFill>
                      <a:schemeClr val="accent1">
                        <a:lumMod val="40000"/>
                        <a:lumOff val="60000"/>
                      </a:schemeClr>
                    </a:solidFill>
                  </a:tcPr>
                </a:tc>
                <a:extLst>
                  <a:ext uri="{0D108BD9-81ED-4DB2-BD59-A6C34878D82A}">
                    <a16:rowId xmlns:a16="http://schemas.microsoft.com/office/drawing/2014/main" val="2485518964"/>
                  </a:ext>
                </a:extLst>
              </a:tr>
            </a:tbl>
          </a:graphicData>
        </a:graphic>
      </p:graphicFrame>
      <p:sp>
        <p:nvSpPr>
          <p:cNvPr id="5" name="Rectangle 4"/>
          <p:cNvSpPr/>
          <p:nvPr/>
        </p:nvSpPr>
        <p:spPr>
          <a:xfrm>
            <a:off x="50007" y="6534835"/>
            <a:ext cx="9093993" cy="323165"/>
          </a:xfrm>
          <a:prstGeom prst="rect">
            <a:avLst/>
          </a:prstGeom>
        </p:spPr>
        <p:txBody>
          <a:bodyPr wrap="square">
            <a:spAutoFit/>
          </a:bodyPr>
          <a:lstStyle/>
          <a:p>
            <a:r>
              <a:rPr lang="en-US" sz="1500" i="1" dirty="0"/>
              <a:t>Evaluating the five areas of Self-Management and DISC Style (see Self-Management Wheel in report for definitions)</a:t>
            </a:r>
          </a:p>
        </p:txBody>
      </p:sp>
      <p:sp>
        <p:nvSpPr>
          <p:cNvPr id="9" name="Rectangle 8"/>
          <p:cNvSpPr/>
          <p:nvPr/>
        </p:nvSpPr>
        <p:spPr>
          <a:xfrm>
            <a:off x="4407296" y="193796"/>
            <a:ext cx="4284759" cy="1200329"/>
          </a:xfrm>
          <a:prstGeom prst="rect">
            <a:avLst/>
          </a:prstGeom>
        </p:spPr>
        <p:txBody>
          <a:bodyPr wrap="square">
            <a:spAutoFit/>
          </a:bodyPr>
          <a:lstStyle/>
          <a:p>
            <a:pPr marL="171450" indent="-171450">
              <a:buFont typeface="Arial" panose="020B0604020202020204" pitchFamily="34" charset="0"/>
              <a:buChar char="•"/>
            </a:pPr>
            <a:r>
              <a:rPr lang="en-US" sz="1200" dirty="0"/>
              <a:t>Restraint and control</a:t>
            </a:r>
          </a:p>
          <a:p>
            <a:pPr marL="171450" indent="-171450">
              <a:buFont typeface="Arial" panose="020B0604020202020204" pitchFamily="34" charset="0"/>
              <a:buChar char="•"/>
            </a:pPr>
            <a:r>
              <a:rPr lang="en-US" sz="1200" dirty="0"/>
              <a:t>Determination</a:t>
            </a:r>
          </a:p>
          <a:p>
            <a:pPr marL="171450" indent="-171450">
              <a:buFont typeface="Arial" panose="020B0604020202020204" pitchFamily="34" charset="0"/>
              <a:buChar char="•"/>
            </a:pPr>
            <a:r>
              <a:rPr lang="en-US" sz="1200" dirty="0"/>
              <a:t>Direction and purpose</a:t>
            </a:r>
          </a:p>
          <a:p>
            <a:pPr marL="171450" indent="-171450">
              <a:buFont typeface="Arial" panose="020B0604020202020204" pitchFamily="34" charset="0"/>
              <a:buChar char="•"/>
            </a:pPr>
            <a:r>
              <a:rPr lang="en-US" sz="1200" dirty="0"/>
              <a:t>Emotional management</a:t>
            </a:r>
          </a:p>
          <a:p>
            <a:pPr marL="171450" indent="-171450">
              <a:buFont typeface="Arial" panose="020B0604020202020204" pitchFamily="34" charset="0"/>
              <a:buChar char="•"/>
            </a:pPr>
            <a:r>
              <a:rPr lang="en-US" sz="1200" dirty="0"/>
              <a:t>Flexibility</a:t>
            </a:r>
          </a:p>
          <a:p>
            <a:pPr marL="171450" indent="-171450">
              <a:buFont typeface="Arial" panose="020B0604020202020204" pitchFamily="34" charset="0"/>
              <a:buChar char="•"/>
            </a:pPr>
            <a:r>
              <a:rPr lang="en-US" sz="1200" dirty="0"/>
              <a:t>Enthusiasm and excitement</a:t>
            </a:r>
          </a:p>
        </p:txBody>
      </p:sp>
      <p:grpSp>
        <p:nvGrpSpPr>
          <p:cNvPr id="10" name="Group 9"/>
          <p:cNvGrpSpPr/>
          <p:nvPr/>
        </p:nvGrpSpPr>
        <p:grpSpPr>
          <a:xfrm>
            <a:off x="7032614" y="97551"/>
            <a:ext cx="1501785" cy="1476035"/>
            <a:chOff x="0" y="0"/>
            <a:chExt cx="3128772" cy="3029712"/>
          </a:xfrm>
        </p:grpSpPr>
        <p:pic>
          <p:nvPicPr>
            <p:cNvPr id="11" name="Picture 10"/>
            <p:cNvPicPr/>
            <p:nvPr/>
          </p:nvPicPr>
          <p:blipFill>
            <a:blip r:embed="rId3"/>
            <a:stretch>
              <a:fillRect/>
            </a:stretch>
          </p:blipFill>
          <p:spPr>
            <a:xfrm>
              <a:off x="0" y="0"/>
              <a:ext cx="3128772" cy="1514856"/>
            </a:xfrm>
            <a:prstGeom prst="rect">
              <a:avLst/>
            </a:prstGeom>
          </p:spPr>
        </p:pic>
        <p:pic>
          <p:nvPicPr>
            <p:cNvPr id="12" name="Picture 11"/>
            <p:cNvPicPr/>
            <p:nvPr/>
          </p:nvPicPr>
          <p:blipFill>
            <a:blip r:embed="rId4"/>
            <a:stretch>
              <a:fillRect/>
            </a:stretch>
          </p:blipFill>
          <p:spPr>
            <a:xfrm>
              <a:off x="0" y="1514856"/>
              <a:ext cx="3128772" cy="1514856"/>
            </a:xfrm>
            <a:prstGeom prst="rect">
              <a:avLst/>
            </a:prstGeom>
          </p:spPr>
        </p:pic>
      </p:grpSp>
    </p:spTree>
    <p:extLst>
      <p:ext uri="{BB962C8B-B14F-4D97-AF65-F5344CB8AC3E}">
        <p14:creationId xmlns:p14="http://schemas.microsoft.com/office/powerpoint/2010/main" val="416007955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03153" y="166381"/>
            <a:ext cx="5347305" cy="553998"/>
          </a:xfrm>
          <a:prstGeom prst="rect">
            <a:avLst/>
          </a:prstGeom>
        </p:spPr>
        <p:txBody>
          <a:bodyPr wrap="square">
            <a:spAutoFit/>
          </a:bodyPr>
          <a:lstStyle/>
          <a:p>
            <a:r>
              <a:rPr lang="en-US" sz="3000" dirty="0"/>
              <a:t>Social Management</a:t>
            </a:r>
          </a:p>
        </p:txBody>
      </p:sp>
      <p:graphicFrame>
        <p:nvGraphicFramePr>
          <p:cNvPr id="4" name="Table 3"/>
          <p:cNvGraphicFramePr>
            <a:graphicFrameLocks noGrp="1"/>
          </p:cNvGraphicFramePr>
          <p:nvPr>
            <p:extLst>
              <p:ext uri="{D42A27DB-BD31-4B8C-83A1-F6EECF244321}">
                <p14:modId xmlns:p14="http://schemas.microsoft.com/office/powerpoint/2010/main" val="664378531"/>
              </p:ext>
            </p:extLst>
          </p:nvPr>
        </p:nvGraphicFramePr>
        <p:xfrm>
          <a:off x="0" y="1478537"/>
          <a:ext cx="9144002" cy="4997237"/>
        </p:xfrm>
        <a:graphic>
          <a:graphicData uri="http://schemas.openxmlformats.org/drawingml/2006/table">
            <a:tbl>
              <a:tblPr firstRow="1" bandRow="1">
                <a:tableStyleId>{F5AB1C69-6EDB-4FF4-983F-18BD219EF322}</a:tableStyleId>
              </a:tblPr>
              <a:tblGrid>
                <a:gridCol w="1397877">
                  <a:extLst>
                    <a:ext uri="{9D8B030D-6E8A-4147-A177-3AD203B41FA5}">
                      <a16:colId xmlns:a16="http://schemas.microsoft.com/office/drawing/2014/main" val="1279796990"/>
                    </a:ext>
                  </a:extLst>
                </a:gridCol>
                <a:gridCol w="1513491">
                  <a:extLst>
                    <a:ext uri="{9D8B030D-6E8A-4147-A177-3AD203B41FA5}">
                      <a16:colId xmlns:a16="http://schemas.microsoft.com/office/drawing/2014/main" val="599159363"/>
                    </a:ext>
                  </a:extLst>
                </a:gridCol>
                <a:gridCol w="1639614">
                  <a:extLst>
                    <a:ext uri="{9D8B030D-6E8A-4147-A177-3AD203B41FA5}">
                      <a16:colId xmlns:a16="http://schemas.microsoft.com/office/drawing/2014/main" val="3003242947"/>
                    </a:ext>
                  </a:extLst>
                </a:gridCol>
                <a:gridCol w="1650124">
                  <a:extLst>
                    <a:ext uri="{9D8B030D-6E8A-4147-A177-3AD203B41FA5}">
                      <a16:colId xmlns:a16="http://schemas.microsoft.com/office/drawing/2014/main" val="3311095161"/>
                    </a:ext>
                  </a:extLst>
                </a:gridCol>
                <a:gridCol w="1408387">
                  <a:extLst>
                    <a:ext uri="{9D8B030D-6E8A-4147-A177-3AD203B41FA5}">
                      <a16:colId xmlns:a16="http://schemas.microsoft.com/office/drawing/2014/main" val="3410620850"/>
                    </a:ext>
                  </a:extLst>
                </a:gridCol>
                <a:gridCol w="1534509">
                  <a:extLst>
                    <a:ext uri="{9D8B030D-6E8A-4147-A177-3AD203B41FA5}">
                      <a16:colId xmlns:a16="http://schemas.microsoft.com/office/drawing/2014/main" val="17797820"/>
                    </a:ext>
                  </a:extLst>
                </a:gridCol>
              </a:tblGrid>
              <a:tr h="847484">
                <a:tc>
                  <a:txBody>
                    <a:bodyPr/>
                    <a:lstStyle/>
                    <a:p>
                      <a:endParaRPr lang="en-US" dirty="0"/>
                    </a:p>
                  </a:txBody>
                  <a:tcPr/>
                </a:tc>
                <a:tc>
                  <a:txBody>
                    <a:bodyPr/>
                    <a:lstStyle/>
                    <a:p>
                      <a:pPr algn="ctr"/>
                      <a:r>
                        <a:rPr lang="en-US" sz="1600" b="1" i="1" dirty="0"/>
                        <a:t>Getting Along with Others</a:t>
                      </a:r>
                    </a:p>
                  </a:txBody>
                  <a:tcPr anchor="ctr"/>
                </a:tc>
                <a:tc>
                  <a:txBody>
                    <a:bodyPr/>
                    <a:lstStyle/>
                    <a:p>
                      <a:pPr algn="ctr"/>
                      <a:r>
                        <a:rPr lang="en-US" sz="1600" b="1" i="1" dirty="0"/>
                        <a:t>Leadership</a:t>
                      </a:r>
                      <a:r>
                        <a:rPr lang="en-US" sz="1600" b="1" i="1" baseline="0" dirty="0"/>
                        <a:t> and Influence</a:t>
                      </a:r>
                      <a:endParaRPr lang="en-US" sz="1600" b="1" i="1"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b="1" i="1" dirty="0"/>
                        <a:t>Change Catalyst &amp; Response</a:t>
                      </a:r>
                    </a:p>
                  </a:txBody>
                  <a:tcPr anchor="ctr"/>
                </a:tc>
                <a:tc>
                  <a:txBody>
                    <a:bodyPr/>
                    <a:lstStyle/>
                    <a:p>
                      <a:pPr algn="ctr"/>
                      <a:r>
                        <a:rPr lang="en-US" sz="1600" b="1" i="1" dirty="0"/>
                        <a:t>Negotiation</a:t>
                      </a:r>
                      <a:r>
                        <a:rPr lang="en-US" sz="1600" b="1" i="1" baseline="0" dirty="0"/>
                        <a:t> and Conflict Resolution</a:t>
                      </a:r>
                      <a:endParaRPr lang="en-US" sz="1600" b="1" i="1" dirty="0"/>
                    </a:p>
                  </a:txBody>
                  <a:tcPr anchor="ctr"/>
                </a:tc>
                <a:tc>
                  <a:txBody>
                    <a:bodyPr/>
                    <a:lstStyle/>
                    <a:p>
                      <a:pPr algn="ctr"/>
                      <a:r>
                        <a:rPr lang="en-US" sz="1600" b="1" i="1" dirty="0"/>
                        <a:t>Teamwork and Collaboration</a:t>
                      </a:r>
                    </a:p>
                  </a:txBody>
                  <a:tcPr anchor="ctr"/>
                </a:tc>
                <a:extLst>
                  <a:ext uri="{0D108BD9-81ED-4DB2-BD59-A6C34878D82A}">
                    <a16:rowId xmlns:a16="http://schemas.microsoft.com/office/drawing/2014/main" val="639592654"/>
                  </a:ext>
                </a:extLst>
              </a:tr>
              <a:tr h="974227">
                <a:tc>
                  <a:txBody>
                    <a:bodyPr/>
                    <a:lstStyle/>
                    <a:p>
                      <a:pPr algn="ctr"/>
                      <a:r>
                        <a:rPr lang="en-US" sz="1600" b="1" dirty="0">
                          <a:solidFill>
                            <a:schemeClr val="tx1"/>
                          </a:solidFill>
                        </a:rPr>
                        <a:t>Dominance</a:t>
                      </a:r>
                    </a:p>
                  </a:txBody>
                  <a:tcPr anchor="ctr">
                    <a:gradFill flip="none" rotWithShape="1">
                      <a:gsLst>
                        <a:gs pos="0">
                          <a:srgbClr val="FF5050">
                            <a:tint val="66000"/>
                            <a:satMod val="160000"/>
                          </a:srgbClr>
                        </a:gs>
                        <a:gs pos="50000">
                          <a:srgbClr val="FF5050">
                            <a:tint val="44500"/>
                            <a:satMod val="160000"/>
                          </a:srgbClr>
                        </a:gs>
                        <a:gs pos="100000">
                          <a:srgbClr val="FF5050">
                            <a:tint val="23500"/>
                            <a:satMod val="160000"/>
                          </a:srgbClr>
                        </a:gs>
                      </a:gsLst>
                      <a:lin ang="2700000" scaled="1"/>
                      <a:tileRect/>
                    </a:gradFill>
                  </a:tcPr>
                </a:tc>
                <a:tc>
                  <a:txBody>
                    <a:bodyPr/>
                    <a:lstStyle/>
                    <a:p>
                      <a:pPr algn="ctr"/>
                      <a:r>
                        <a:rPr lang="en-US" sz="1400" dirty="0"/>
                        <a:t>Low Emotional Rapport and Resonance</a:t>
                      </a:r>
                    </a:p>
                  </a:txBody>
                  <a:tcPr>
                    <a:gradFill flip="none" rotWithShape="1">
                      <a:gsLst>
                        <a:gs pos="0">
                          <a:srgbClr val="FF5050">
                            <a:tint val="66000"/>
                            <a:satMod val="160000"/>
                          </a:srgbClr>
                        </a:gs>
                        <a:gs pos="50000">
                          <a:srgbClr val="FF5050">
                            <a:tint val="44500"/>
                            <a:satMod val="160000"/>
                          </a:srgbClr>
                        </a:gs>
                        <a:gs pos="100000">
                          <a:srgbClr val="FF5050">
                            <a:tint val="23500"/>
                            <a:satMod val="160000"/>
                          </a:srgbClr>
                        </a:gs>
                      </a:gsLst>
                      <a:lin ang="2700000" scaled="1"/>
                      <a:tileRect/>
                    </a:gradFill>
                  </a:tcPr>
                </a:tc>
                <a:tc>
                  <a:txBody>
                    <a:bodyPr/>
                    <a:lstStyle/>
                    <a:p>
                      <a:pPr algn="ctr"/>
                      <a:r>
                        <a:rPr lang="en-US" sz="1400" dirty="0"/>
                        <a:t>Task Oriented: High</a:t>
                      </a:r>
                      <a:r>
                        <a:rPr lang="en-US" sz="1400" baseline="0" dirty="0"/>
                        <a:t> </a:t>
                      </a:r>
                    </a:p>
                    <a:p>
                      <a:pPr algn="ctr"/>
                      <a:r>
                        <a:rPr lang="en-US" sz="1400" dirty="0"/>
                        <a:t>Team Development:</a:t>
                      </a:r>
                      <a:r>
                        <a:rPr lang="en-US" sz="1400" baseline="0" dirty="0"/>
                        <a:t> Low</a:t>
                      </a:r>
                      <a:endParaRPr lang="en-US" sz="1400" dirty="0"/>
                    </a:p>
                  </a:txBody>
                  <a:tcPr>
                    <a:gradFill flip="none" rotWithShape="1">
                      <a:gsLst>
                        <a:gs pos="0">
                          <a:srgbClr val="FF5050">
                            <a:tint val="66000"/>
                            <a:satMod val="160000"/>
                          </a:srgbClr>
                        </a:gs>
                        <a:gs pos="50000">
                          <a:srgbClr val="FF5050">
                            <a:tint val="44500"/>
                            <a:satMod val="160000"/>
                          </a:srgbClr>
                        </a:gs>
                        <a:gs pos="100000">
                          <a:srgbClr val="FF5050">
                            <a:tint val="23500"/>
                            <a:satMod val="160000"/>
                          </a:srgbClr>
                        </a:gs>
                      </a:gsLst>
                      <a:lin ang="2700000" scaled="1"/>
                      <a:tileRect/>
                    </a:gradFill>
                  </a:tcPr>
                </a:tc>
                <a:tc>
                  <a:txBody>
                    <a:bodyPr/>
                    <a:lstStyle/>
                    <a:p>
                      <a:pPr algn="ctr"/>
                      <a:r>
                        <a:rPr lang="en-US" sz="1400" dirty="0"/>
                        <a:t>Task Oriented: High</a:t>
                      </a:r>
                      <a:r>
                        <a:rPr lang="en-US" sz="1400" baseline="0" dirty="0"/>
                        <a:t> </a:t>
                      </a:r>
                    </a:p>
                    <a:p>
                      <a:pPr algn="ctr"/>
                      <a:r>
                        <a:rPr lang="en-US" sz="1400" dirty="0"/>
                        <a:t>Team Development:</a:t>
                      </a:r>
                      <a:r>
                        <a:rPr lang="en-US" sz="1400" baseline="0" dirty="0"/>
                        <a:t> Low</a:t>
                      </a:r>
                      <a:endParaRPr lang="en-US" sz="1400" dirty="0"/>
                    </a:p>
                  </a:txBody>
                  <a:tcPr>
                    <a:gradFill flip="none" rotWithShape="1">
                      <a:gsLst>
                        <a:gs pos="0">
                          <a:srgbClr val="FF5050">
                            <a:tint val="66000"/>
                            <a:satMod val="160000"/>
                          </a:srgbClr>
                        </a:gs>
                        <a:gs pos="50000">
                          <a:srgbClr val="FF5050">
                            <a:tint val="44500"/>
                            <a:satMod val="160000"/>
                          </a:srgbClr>
                        </a:gs>
                        <a:gs pos="100000">
                          <a:srgbClr val="FF5050">
                            <a:tint val="23500"/>
                            <a:satMod val="160000"/>
                          </a:srgbClr>
                        </a:gs>
                      </a:gsLst>
                      <a:lin ang="2700000" scaled="1"/>
                      <a:tileRect/>
                    </a:gradFill>
                  </a:tcPr>
                </a:tc>
                <a:tc>
                  <a:txBody>
                    <a:bodyPr/>
                    <a:lstStyle/>
                    <a:p>
                      <a:pPr algn="ctr"/>
                      <a:r>
                        <a:rPr lang="en-US" sz="1400" dirty="0">
                          <a:solidFill>
                            <a:schemeClr val="tx1"/>
                          </a:solidFill>
                        </a:rPr>
                        <a:t>Strategy and Tactics: High</a:t>
                      </a:r>
                    </a:p>
                    <a:p>
                      <a:pPr algn="ctr"/>
                      <a:r>
                        <a:rPr lang="en-US" sz="1400" dirty="0">
                          <a:solidFill>
                            <a:schemeClr val="tx1"/>
                          </a:solidFill>
                        </a:rPr>
                        <a:t>Interpersonal: Low</a:t>
                      </a:r>
                    </a:p>
                  </a:txBody>
                  <a:tcPr>
                    <a:gradFill flip="none" rotWithShape="1">
                      <a:gsLst>
                        <a:gs pos="0">
                          <a:srgbClr val="FF5050">
                            <a:tint val="66000"/>
                            <a:satMod val="160000"/>
                          </a:srgbClr>
                        </a:gs>
                        <a:gs pos="50000">
                          <a:srgbClr val="FF5050">
                            <a:tint val="44500"/>
                            <a:satMod val="160000"/>
                          </a:srgbClr>
                        </a:gs>
                        <a:gs pos="100000">
                          <a:srgbClr val="FF5050">
                            <a:tint val="23500"/>
                            <a:satMod val="160000"/>
                          </a:srgbClr>
                        </a:gs>
                      </a:gsLst>
                      <a:lin ang="2700000" scaled="1"/>
                      <a:tileRect/>
                    </a:gradFill>
                  </a:tcPr>
                </a:tc>
                <a:tc>
                  <a:txBody>
                    <a:bodyPr/>
                    <a:lstStyle/>
                    <a:p>
                      <a:pPr algn="ctr"/>
                      <a:r>
                        <a:rPr lang="en-US" sz="1400" baseline="0" dirty="0"/>
                        <a:t>Low</a:t>
                      </a:r>
                      <a:endParaRPr lang="en-US" sz="1400" dirty="0"/>
                    </a:p>
                    <a:p>
                      <a:pPr algn="ctr"/>
                      <a:endParaRPr lang="en-US" sz="1400" dirty="0"/>
                    </a:p>
                  </a:txBody>
                  <a:tcPr>
                    <a:gradFill flip="none" rotWithShape="1">
                      <a:gsLst>
                        <a:gs pos="0">
                          <a:srgbClr val="FF5050">
                            <a:tint val="66000"/>
                            <a:satMod val="160000"/>
                          </a:srgbClr>
                        </a:gs>
                        <a:gs pos="50000">
                          <a:srgbClr val="FF5050">
                            <a:tint val="44500"/>
                            <a:satMod val="160000"/>
                          </a:srgbClr>
                        </a:gs>
                        <a:gs pos="100000">
                          <a:srgbClr val="FF5050">
                            <a:tint val="23500"/>
                            <a:satMod val="160000"/>
                          </a:srgbClr>
                        </a:gs>
                      </a:gsLst>
                      <a:lin ang="2700000" scaled="1"/>
                      <a:tileRect/>
                    </a:gradFill>
                  </a:tcPr>
                </a:tc>
                <a:extLst>
                  <a:ext uri="{0D108BD9-81ED-4DB2-BD59-A6C34878D82A}">
                    <a16:rowId xmlns:a16="http://schemas.microsoft.com/office/drawing/2014/main" val="3004057960"/>
                  </a:ext>
                </a:extLst>
              </a:tr>
              <a:tr h="1011644">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rPr>
                        <a:t>Influence</a:t>
                      </a:r>
                    </a:p>
                  </a:txBody>
                  <a:tcPr anchor="ctr">
                    <a:solidFill>
                      <a:schemeClr val="accent4">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mn-lt"/>
                          <a:ea typeface="+mn-ea"/>
                          <a:cs typeface="+mn-cs"/>
                        </a:rPr>
                        <a:t>High Emotional Rapport and Resonance</a:t>
                      </a:r>
                      <a:endParaRPr kumimoji="0" lang="en-US" sz="1400" b="0" i="0" u="none" strike="noStrike" kern="1200" cap="none" spc="0" normalizeH="0" baseline="0" noProof="0" dirty="0">
                        <a:ln>
                          <a:noFill/>
                        </a:ln>
                        <a:solidFill>
                          <a:srgbClr val="FF0000"/>
                        </a:solidFill>
                        <a:effectLst/>
                        <a:uLnTx/>
                        <a:uFillTx/>
                        <a:latin typeface="+mn-lt"/>
                        <a:ea typeface="+mn-ea"/>
                        <a:cs typeface="+mn-cs"/>
                      </a:endParaRPr>
                    </a:p>
                  </a:txBody>
                  <a:tcPr>
                    <a:solidFill>
                      <a:schemeClr val="accent4">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mn-lt"/>
                          <a:ea typeface="+mn-ea"/>
                          <a:cs typeface="+mn-cs"/>
                        </a:rPr>
                        <a:t>Task Oriented: Low</a:t>
                      </a:r>
                      <a:br>
                        <a:rPr kumimoji="0" lang="en-US" sz="1400" b="0" i="0" u="none" strike="noStrike" kern="1200" cap="none" spc="0" normalizeH="0" baseline="0" noProof="0" dirty="0">
                          <a:ln>
                            <a:noFill/>
                          </a:ln>
                          <a:solidFill>
                            <a:prstClr val="black"/>
                          </a:solidFill>
                          <a:effectLst/>
                          <a:uLnTx/>
                          <a:uFillTx/>
                          <a:latin typeface="+mn-lt"/>
                          <a:ea typeface="+mn-ea"/>
                          <a:cs typeface="+mn-cs"/>
                        </a:rPr>
                      </a:br>
                      <a:r>
                        <a:rPr kumimoji="0" lang="en-US" sz="1400" b="0" i="0" u="none" strike="noStrike" kern="1200" cap="none" spc="0" normalizeH="0" baseline="0" noProof="0" dirty="0">
                          <a:ln>
                            <a:noFill/>
                          </a:ln>
                          <a:solidFill>
                            <a:prstClr val="black"/>
                          </a:solidFill>
                          <a:effectLst/>
                          <a:uLnTx/>
                          <a:uFillTx/>
                          <a:latin typeface="+mn-lt"/>
                          <a:ea typeface="+mn-ea"/>
                          <a:cs typeface="+mn-cs"/>
                        </a:rPr>
                        <a:t>Team Development: High</a:t>
                      </a:r>
                      <a:endParaRPr lang="en-US" dirty="0"/>
                    </a:p>
                  </a:txBody>
                  <a:tcPr>
                    <a:solidFill>
                      <a:schemeClr val="accent4">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mn-lt"/>
                          <a:ea typeface="+mn-ea"/>
                          <a:cs typeface="+mn-cs"/>
                        </a:rPr>
                        <a:t>Task Oriented: </a:t>
                      </a:r>
                      <a:br>
                        <a:rPr kumimoji="0" lang="en-US" sz="1400" b="0" i="0" u="none" strike="noStrike" kern="1200" cap="none" spc="0" normalizeH="0" baseline="0" noProof="0" dirty="0">
                          <a:ln>
                            <a:noFill/>
                          </a:ln>
                          <a:solidFill>
                            <a:prstClr val="black"/>
                          </a:solidFill>
                          <a:effectLst/>
                          <a:uLnTx/>
                          <a:uFillTx/>
                          <a:latin typeface="+mn-lt"/>
                          <a:ea typeface="+mn-ea"/>
                          <a:cs typeface="+mn-cs"/>
                        </a:rPr>
                      </a:br>
                      <a:r>
                        <a:rPr kumimoji="0" lang="en-US" sz="1400" b="0" i="0" u="none" strike="noStrike" kern="1200" cap="none" spc="0" normalizeH="0" baseline="0" noProof="0" dirty="0">
                          <a:ln>
                            <a:noFill/>
                          </a:ln>
                          <a:solidFill>
                            <a:prstClr val="black"/>
                          </a:solidFill>
                          <a:effectLst/>
                          <a:uLnTx/>
                          <a:uFillTx/>
                          <a:latin typeface="+mn-lt"/>
                          <a:ea typeface="+mn-ea"/>
                          <a:cs typeface="+mn-cs"/>
                        </a:rPr>
                        <a:t>Low</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mn-lt"/>
                          <a:ea typeface="+mn-ea"/>
                          <a:cs typeface="+mn-cs"/>
                        </a:rPr>
                        <a:t>Team Development: High</a:t>
                      </a:r>
                    </a:p>
                  </a:txBody>
                  <a:tcPr>
                    <a:solidFill>
                      <a:schemeClr val="accent4">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1"/>
                          </a:solidFill>
                          <a:effectLst/>
                          <a:uLnTx/>
                          <a:uFillTx/>
                          <a:latin typeface="+mn-lt"/>
                          <a:ea typeface="+mn-ea"/>
                          <a:cs typeface="+mn-cs"/>
                        </a:rPr>
                        <a:t>Strategy and Tactics: Low</a:t>
                      </a:r>
                      <a:br>
                        <a:rPr kumimoji="0" lang="en-US" sz="1400" b="0" i="0" u="none" strike="noStrike" kern="1200" cap="none" spc="0" normalizeH="0" baseline="0" noProof="0" dirty="0">
                          <a:ln>
                            <a:noFill/>
                          </a:ln>
                          <a:solidFill>
                            <a:schemeClr val="tx1"/>
                          </a:solidFill>
                          <a:effectLst/>
                          <a:uLnTx/>
                          <a:uFillTx/>
                          <a:latin typeface="+mn-lt"/>
                          <a:ea typeface="+mn-ea"/>
                          <a:cs typeface="+mn-cs"/>
                        </a:rPr>
                      </a:br>
                      <a:r>
                        <a:rPr kumimoji="0" lang="en-US" sz="1400" b="0" i="0" u="none" strike="noStrike" kern="1200" cap="none" spc="0" normalizeH="0" baseline="0" noProof="0" dirty="0">
                          <a:ln>
                            <a:noFill/>
                          </a:ln>
                          <a:solidFill>
                            <a:schemeClr val="tx1"/>
                          </a:solidFill>
                          <a:effectLst/>
                          <a:uLnTx/>
                          <a:uFillTx/>
                          <a:latin typeface="+mn-lt"/>
                          <a:ea typeface="+mn-ea"/>
                          <a:cs typeface="+mn-cs"/>
                        </a:rPr>
                        <a:t>Interpersonal: High</a:t>
                      </a:r>
                    </a:p>
                  </a:txBody>
                  <a:tcPr>
                    <a:solidFill>
                      <a:schemeClr val="accent4">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mn-lt"/>
                          <a:ea typeface="+mn-ea"/>
                          <a:cs typeface="+mn-cs"/>
                        </a:rPr>
                        <a:t>High</a:t>
                      </a:r>
                    </a:p>
                    <a:p>
                      <a:endParaRPr lang="en-US" dirty="0"/>
                    </a:p>
                  </a:txBody>
                  <a:tcPr>
                    <a:solidFill>
                      <a:schemeClr val="accent4">
                        <a:lumMod val="40000"/>
                        <a:lumOff val="60000"/>
                      </a:schemeClr>
                    </a:solidFill>
                  </a:tcPr>
                </a:tc>
                <a:extLst>
                  <a:ext uri="{0D108BD9-81ED-4DB2-BD59-A6C34878D82A}">
                    <a16:rowId xmlns:a16="http://schemas.microsoft.com/office/drawing/2014/main" val="4228046254"/>
                  </a:ext>
                </a:extLst>
              </a:tr>
              <a:tr h="1158240">
                <a:tc>
                  <a:txBody>
                    <a:bodyPr/>
                    <a:lstStyle/>
                    <a:p>
                      <a:pPr algn="ctr"/>
                      <a:r>
                        <a:rPr lang="en-US" sz="1600" b="1" dirty="0">
                          <a:solidFill>
                            <a:schemeClr val="tx1"/>
                          </a:solidFill>
                        </a:rPr>
                        <a:t>Steadiness</a:t>
                      </a:r>
                    </a:p>
                  </a:txBody>
                  <a:tcPr anchor="ctr">
                    <a:solidFill>
                      <a:schemeClr val="accent6">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mn-lt"/>
                          <a:ea typeface="+mn-ea"/>
                          <a:cs typeface="+mn-cs"/>
                        </a:rPr>
                        <a:t>High Emotional Rapport and Resonance</a:t>
                      </a:r>
                      <a:endParaRPr lang="en-US" dirty="0"/>
                    </a:p>
                  </a:txBody>
                  <a:tcPr>
                    <a:solidFill>
                      <a:schemeClr val="accent6">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mn-lt"/>
                          <a:ea typeface="+mn-ea"/>
                          <a:cs typeface="+mn-cs"/>
                        </a:rPr>
                        <a:t>Task Oriented: Low</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mn-lt"/>
                          <a:ea typeface="+mn-ea"/>
                          <a:cs typeface="+mn-cs"/>
                        </a:rPr>
                        <a:t>Team Development: High</a:t>
                      </a:r>
                      <a:endParaRPr lang="en-US" sz="1400" dirty="0"/>
                    </a:p>
                  </a:txBody>
                  <a:tcPr>
                    <a:solidFill>
                      <a:schemeClr val="accent6">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mn-lt"/>
                          <a:ea typeface="+mn-ea"/>
                          <a:cs typeface="+mn-cs"/>
                        </a:rPr>
                        <a:t>Task Oriented: Moderate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mn-lt"/>
                          <a:ea typeface="+mn-ea"/>
                          <a:cs typeface="+mn-cs"/>
                        </a:rPr>
                        <a:t>Team Development: Moderate</a:t>
                      </a:r>
                      <a:endParaRPr lang="en-US" dirty="0"/>
                    </a:p>
                  </a:txBody>
                  <a:tcPr>
                    <a:solidFill>
                      <a:schemeClr val="accent6">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1"/>
                          </a:solidFill>
                          <a:effectLst/>
                          <a:uLnTx/>
                          <a:uFillTx/>
                          <a:latin typeface="+mn-lt"/>
                          <a:ea typeface="+mn-ea"/>
                          <a:cs typeface="+mn-cs"/>
                        </a:rPr>
                        <a:t>Strategy and Tactics: Moderate</a:t>
                      </a:r>
                      <a:br>
                        <a:rPr kumimoji="0" lang="en-US" sz="1400" b="0" i="0" u="none" strike="noStrike" kern="1200" cap="none" spc="0" normalizeH="0" baseline="0" noProof="0" dirty="0">
                          <a:ln>
                            <a:noFill/>
                          </a:ln>
                          <a:solidFill>
                            <a:schemeClr val="tx1"/>
                          </a:solidFill>
                          <a:effectLst/>
                          <a:uLnTx/>
                          <a:uFillTx/>
                          <a:latin typeface="+mn-lt"/>
                          <a:ea typeface="+mn-ea"/>
                          <a:cs typeface="+mn-cs"/>
                        </a:rPr>
                      </a:br>
                      <a:r>
                        <a:rPr kumimoji="0" lang="en-US" sz="1400" b="0" i="0" u="none" strike="noStrike" kern="1200" cap="none" spc="0" normalizeH="0" baseline="0" noProof="0" dirty="0">
                          <a:ln>
                            <a:noFill/>
                          </a:ln>
                          <a:solidFill>
                            <a:schemeClr val="tx1"/>
                          </a:solidFill>
                          <a:effectLst/>
                          <a:uLnTx/>
                          <a:uFillTx/>
                          <a:latin typeface="+mn-lt"/>
                          <a:ea typeface="+mn-ea"/>
                          <a:cs typeface="+mn-cs"/>
                        </a:rPr>
                        <a:t>Interpersonal: High</a:t>
                      </a:r>
                    </a:p>
                  </a:txBody>
                  <a:tcPr>
                    <a:solidFill>
                      <a:schemeClr val="accent6">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mn-lt"/>
                          <a:ea typeface="+mn-ea"/>
                          <a:cs typeface="+mn-cs"/>
                        </a:rPr>
                        <a:t>Moderate</a:t>
                      </a:r>
                    </a:p>
                    <a:p>
                      <a:endParaRPr lang="en-US" dirty="0"/>
                    </a:p>
                  </a:txBody>
                  <a:tcPr>
                    <a:solidFill>
                      <a:schemeClr val="accent6">
                        <a:lumMod val="60000"/>
                        <a:lumOff val="40000"/>
                      </a:schemeClr>
                    </a:solidFill>
                  </a:tcPr>
                </a:tc>
                <a:extLst>
                  <a:ext uri="{0D108BD9-81ED-4DB2-BD59-A6C34878D82A}">
                    <a16:rowId xmlns:a16="http://schemas.microsoft.com/office/drawing/2014/main" val="2149235051"/>
                  </a:ext>
                </a:extLst>
              </a:tr>
              <a:tr h="1005642">
                <a:tc>
                  <a:txBody>
                    <a:bodyPr/>
                    <a:lstStyle/>
                    <a:p>
                      <a:pPr algn="ctr"/>
                      <a:r>
                        <a:rPr lang="en-US" sz="1600" b="1" dirty="0">
                          <a:solidFill>
                            <a:schemeClr val="tx1"/>
                          </a:solidFill>
                        </a:rPr>
                        <a:t>Conscientious</a:t>
                      </a:r>
                    </a:p>
                  </a:txBody>
                  <a:tcPr anchor="ct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mn-lt"/>
                          <a:ea typeface="+mn-ea"/>
                          <a:cs typeface="+mn-cs"/>
                        </a:rPr>
                        <a:t>Low Emotional Rapport and Resonance</a:t>
                      </a:r>
                      <a:endParaRPr lang="en-US" dirty="0"/>
                    </a:p>
                  </a:txBody>
                  <a:tcP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mn-lt"/>
                          <a:ea typeface="+mn-ea"/>
                          <a:cs typeface="+mn-cs"/>
                        </a:rPr>
                        <a:t>Task Oriented: High</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mn-lt"/>
                          <a:ea typeface="+mn-ea"/>
                          <a:cs typeface="+mn-cs"/>
                        </a:rPr>
                        <a:t>Team Development: Low</a:t>
                      </a:r>
                      <a:endParaRPr lang="en-US" dirty="0">
                        <a:solidFill>
                          <a:srgbClr val="FF0000"/>
                        </a:solidFill>
                      </a:endParaRPr>
                    </a:p>
                  </a:txBody>
                  <a:tcP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mn-lt"/>
                          <a:ea typeface="+mn-ea"/>
                          <a:cs typeface="+mn-cs"/>
                        </a:rPr>
                        <a:t>Task Oriented: High </a:t>
                      </a:r>
                      <a:br>
                        <a:rPr kumimoji="0" lang="en-US" sz="1400" b="0" i="0" u="none" strike="noStrike" kern="1200" cap="none" spc="0" normalizeH="0" baseline="0" noProof="0" dirty="0">
                          <a:ln>
                            <a:noFill/>
                          </a:ln>
                          <a:solidFill>
                            <a:prstClr val="black"/>
                          </a:solidFill>
                          <a:effectLst/>
                          <a:uLnTx/>
                          <a:uFillTx/>
                          <a:latin typeface="+mn-lt"/>
                          <a:ea typeface="+mn-ea"/>
                          <a:cs typeface="+mn-cs"/>
                        </a:rPr>
                      </a:br>
                      <a:r>
                        <a:rPr kumimoji="0" lang="en-US" sz="1400" b="0" i="0" u="none" strike="noStrike" kern="1200" cap="none" spc="0" normalizeH="0" baseline="0" noProof="0" dirty="0">
                          <a:ln>
                            <a:noFill/>
                          </a:ln>
                          <a:solidFill>
                            <a:prstClr val="black"/>
                          </a:solidFill>
                          <a:effectLst/>
                          <a:uLnTx/>
                          <a:uFillTx/>
                          <a:latin typeface="+mn-lt"/>
                          <a:ea typeface="+mn-ea"/>
                          <a:cs typeface="+mn-cs"/>
                        </a:rPr>
                        <a:t>Team Development: Low</a:t>
                      </a:r>
                    </a:p>
                  </a:txBody>
                  <a:tcP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1"/>
                          </a:solidFill>
                          <a:effectLst/>
                          <a:uLnTx/>
                          <a:uFillTx/>
                          <a:latin typeface="+mn-lt"/>
                          <a:ea typeface="+mn-ea"/>
                          <a:cs typeface="+mn-cs"/>
                        </a:rPr>
                        <a:t>Strategy and Tactics: Low</a:t>
                      </a:r>
                      <a:br>
                        <a:rPr kumimoji="0" lang="en-US" sz="1400" b="0" i="0" u="none" strike="noStrike" kern="1200" cap="none" spc="0" normalizeH="0" baseline="0" noProof="0" dirty="0">
                          <a:ln>
                            <a:noFill/>
                          </a:ln>
                          <a:solidFill>
                            <a:schemeClr val="tx1"/>
                          </a:solidFill>
                          <a:effectLst/>
                          <a:uLnTx/>
                          <a:uFillTx/>
                          <a:latin typeface="+mn-lt"/>
                          <a:ea typeface="+mn-ea"/>
                          <a:cs typeface="+mn-cs"/>
                        </a:rPr>
                      </a:br>
                      <a:r>
                        <a:rPr kumimoji="0" lang="en-US" sz="1400" b="0" i="0" u="none" strike="noStrike" kern="1200" cap="none" spc="0" normalizeH="0" baseline="0" noProof="0" dirty="0">
                          <a:ln>
                            <a:noFill/>
                          </a:ln>
                          <a:solidFill>
                            <a:schemeClr val="tx1"/>
                          </a:solidFill>
                          <a:effectLst/>
                          <a:uLnTx/>
                          <a:uFillTx/>
                          <a:latin typeface="+mn-lt"/>
                          <a:ea typeface="+mn-ea"/>
                          <a:cs typeface="+mn-cs"/>
                        </a:rPr>
                        <a:t>Interpersonal: Low</a:t>
                      </a:r>
                    </a:p>
                  </a:txBody>
                  <a:tcP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mn-lt"/>
                          <a:ea typeface="+mn-ea"/>
                          <a:cs typeface="+mn-cs"/>
                        </a:rPr>
                        <a:t>Low</a:t>
                      </a:r>
                    </a:p>
                    <a:p>
                      <a:endParaRPr lang="en-US" dirty="0"/>
                    </a:p>
                  </a:txBody>
                  <a:tcPr>
                    <a:solidFill>
                      <a:schemeClr val="accent1">
                        <a:lumMod val="40000"/>
                        <a:lumOff val="60000"/>
                      </a:schemeClr>
                    </a:solidFill>
                  </a:tcPr>
                </a:tc>
                <a:extLst>
                  <a:ext uri="{0D108BD9-81ED-4DB2-BD59-A6C34878D82A}">
                    <a16:rowId xmlns:a16="http://schemas.microsoft.com/office/drawing/2014/main" val="2485518964"/>
                  </a:ext>
                </a:extLst>
              </a:tr>
            </a:tbl>
          </a:graphicData>
        </a:graphic>
      </p:graphicFrame>
      <p:sp>
        <p:nvSpPr>
          <p:cNvPr id="5" name="Rectangle 4"/>
          <p:cNvSpPr/>
          <p:nvPr/>
        </p:nvSpPr>
        <p:spPr>
          <a:xfrm>
            <a:off x="228680" y="6550223"/>
            <a:ext cx="9503898" cy="307777"/>
          </a:xfrm>
          <a:prstGeom prst="rect">
            <a:avLst/>
          </a:prstGeom>
        </p:spPr>
        <p:txBody>
          <a:bodyPr wrap="square">
            <a:spAutoFit/>
          </a:bodyPr>
          <a:lstStyle/>
          <a:p>
            <a:r>
              <a:rPr lang="en-US" sz="1400" i="1" dirty="0"/>
              <a:t>Evaluating the five areas of Social-Management and DISC Style (see Social-Management Wheel in report for definitions)</a:t>
            </a:r>
          </a:p>
        </p:txBody>
      </p:sp>
      <p:sp>
        <p:nvSpPr>
          <p:cNvPr id="6" name="Rectangle 5"/>
          <p:cNvSpPr/>
          <p:nvPr/>
        </p:nvSpPr>
        <p:spPr>
          <a:xfrm>
            <a:off x="4407296" y="193796"/>
            <a:ext cx="4284759" cy="1200329"/>
          </a:xfrm>
          <a:prstGeom prst="rect">
            <a:avLst/>
          </a:prstGeom>
        </p:spPr>
        <p:txBody>
          <a:bodyPr wrap="square">
            <a:spAutoFit/>
          </a:bodyPr>
          <a:lstStyle/>
          <a:p>
            <a:pPr marL="171450" indent="-171450">
              <a:buFont typeface="Arial" panose="020B0604020202020204" pitchFamily="34" charset="0"/>
              <a:buChar char="•"/>
            </a:pPr>
            <a:r>
              <a:rPr lang="en-US" sz="1200" dirty="0"/>
              <a:t>Directing</a:t>
            </a:r>
          </a:p>
          <a:p>
            <a:pPr marL="171450" indent="-171450">
              <a:buFont typeface="Arial" panose="020B0604020202020204" pitchFamily="34" charset="0"/>
              <a:buChar char="•"/>
            </a:pPr>
            <a:r>
              <a:rPr lang="en-US" sz="1200" dirty="0"/>
              <a:t>Encouraging</a:t>
            </a:r>
          </a:p>
          <a:p>
            <a:pPr marL="171450" indent="-171450">
              <a:buFont typeface="Arial" panose="020B0604020202020204" pitchFamily="34" charset="0"/>
              <a:buChar char="•"/>
            </a:pPr>
            <a:r>
              <a:rPr lang="en-US" sz="1200" dirty="0"/>
              <a:t>Seeking team results</a:t>
            </a:r>
          </a:p>
          <a:p>
            <a:pPr marL="171450" indent="-171450">
              <a:buFont typeface="Arial" panose="020B0604020202020204" pitchFamily="34" charset="0"/>
              <a:buChar char="•"/>
            </a:pPr>
            <a:r>
              <a:rPr lang="en-US" sz="1200" dirty="0"/>
              <a:t>Poise and warmth</a:t>
            </a:r>
          </a:p>
          <a:p>
            <a:pPr marL="171450" indent="-171450">
              <a:buFont typeface="Arial" panose="020B0604020202020204" pitchFamily="34" charset="0"/>
              <a:buChar char="•"/>
            </a:pPr>
            <a:r>
              <a:rPr lang="en-US" sz="1200" dirty="0"/>
              <a:t>Supporting</a:t>
            </a:r>
          </a:p>
          <a:p>
            <a:pPr marL="171450" indent="-171450">
              <a:buFont typeface="Arial" panose="020B0604020202020204" pitchFamily="34" charset="0"/>
              <a:buChar char="•"/>
            </a:pPr>
            <a:r>
              <a:rPr lang="en-US" sz="1200" dirty="0"/>
              <a:t>Collaborating</a:t>
            </a:r>
          </a:p>
        </p:txBody>
      </p:sp>
      <p:grpSp>
        <p:nvGrpSpPr>
          <p:cNvPr id="7" name="Group 6"/>
          <p:cNvGrpSpPr/>
          <p:nvPr/>
        </p:nvGrpSpPr>
        <p:grpSpPr>
          <a:xfrm>
            <a:off x="6837810" y="52364"/>
            <a:ext cx="1496893" cy="1383967"/>
            <a:chOff x="0" y="0"/>
            <a:chExt cx="3086100" cy="3040380"/>
          </a:xfrm>
        </p:grpSpPr>
        <p:pic>
          <p:nvPicPr>
            <p:cNvPr id="8" name="Picture 7"/>
            <p:cNvPicPr/>
            <p:nvPr/>
          </p:nvPicPr>
          <p:blipFill>
            <a:blip r:embed="rId3"/>
            <a:stretch>
              <a:fillRect/>
            </a:stretch>
          </p:blipFill>
          <p:spPr>
            <a:xfrm>
              <a:off x="0" y="0"/>
              <a:ext cx="3086100" cy="1520952"/>
            </a:xfrm>
            <a:prstGeom prst="rect">
              <a:avLst/>
            </a:prstGeom>
          </p:spPr>
        </p:pic>
        <p:pic>
          <p:nvPicPr>
            <p:cNvPr id="9" name="Picture 8"/>
            <p:cNvPicPr/>
            <p:nvPr/>
          </p:nvPicPr>
          <p:blipFill>
            <a:blip r:embed="rId4"/>
            <a:stretch>
              <a:fillRect/>
            </a:stretch>
          </p:blipFill>
          <p:spPr>
            <a:xfrm>
              <a:off x="0" y="1520952"/>
              <a:ext cx="3086100" cy="1519428"/>
            </a:xfrm>
            <a:prstGeom prst="rect">
              <a:avLst/>
            </a:prstGeom>
          </p:spPr>
        </p:pic>
      </p:grpSp>
    </p:spTree>
    <p:extLst>
      <p:ext uri="{BB962C8B-B14F-4D97-AF65-F5344CB8AC3E}">
        <p14:creationId xmlns:p14="http://schemas.microsoft.com/office/powerpoint/2010/main" val="423618303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4" name="Straight Connector 13">
            <a:extLst>
              <a:ext uri="{FF2B5EF4-FFF2-40B4-BE49-F238E27FC236}">
                <a16:creationId xmlns:a16="http://schemas.microsoft.com/office/drawing/2014/main" id="{99AE2756-0FC4-4155-83E7-58AAAB63E7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049266" y="477749"/>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247AB924-1B87-43FC-B7C7-B112D5C51A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83551" y="4633546"/>
            <a:ext cx="8579094"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98775" y="1133954"/>
            <a:ext cx="2569206" cy="2498551"/>
          </a:xfrm>
          <a:prstGeom prst="rect">
            <a:avLst/>
          </a:prstGeom>
        </p:spPr>
      </p:pic>
      <p:pic>
        <p:nvPicPr>
          <p:cNvPr id="9" name="Content Placeholder 3">
            <a:extLst>
              <a:ext uri="{FF2B5EF4-FFF2-40B4-BE49-F238E27FC236}">
                <a16:creationId xmlns:a16="http://schemas.microsoft.com/office/drawing/2014/main" id="{CFE579F4-D0BD-4672-8E16-AFE650BD8F64}"/>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15556" b="81000" l="15497" r="32902">
                        <a14:foregroundMark x1="20372" y1="47778" x2="20372" y2="47778"/>
                        <a14:foregroundMark x1="22845" y1="51556" x2="22845" y2="51556"/>
                        <a14:foregroundMark x1="21738" y1="59667" x2="21738" y2="59667"/>
                        <a14:foregroundMark x1="21667" y1="51778" x2="21667" y2="51778"/>
                        <a14:foregroundMark x1="17734" y1="52000" x2="17734" y2="52000"/>
                        <a14:foregroundMark x1="21738" y1="35111" x2="21738" y2="35111"/>
                        <a14:foregroundMark x1="21997" y1="45444" x2="21997" y2="45444"/>
                        <a14:foregroundMark x1="19642" y1="57889" x2="19642" y2="57889"/>
                        <a14:foregroundMark x1="19925" y1="57333" x2="19925" y2="57333"/>
                        <a14:foregroundMark x1="23622" y1="56222" x2="23622" y2="56222"/>
                        <a14:foregroundMark x1="22798" y1="61556" x2="22798" y2="61556"/>
                        <a14:foregroundMark x1="20561" y1="62889" x2="20561" y2="62889"/>
                        <a14:foregroundMark x1="23010" y1="46778" x2="23010" y2="46778"/>
                        <a14:foregroundMark x1="32925" y1="27778" x2="32925" y2="27778"/>
                        <a14:foregroundMark x1="21455" y1="42444" x2="21455" y2="42444"/>
                        <a14:foregroundMark x1="19642" y1="51444" x2="19642" y2="51444"/>
                        <a14:foregroundMark x1="19642" y1="51444" x2="19642" y2="51444"/>
                        <a14:foregroundMark x1="20278" y1="52556" x2="20372" y2="52000"/>
                        <a14:foregroundMark x1="32642" y1="15556" x2="32642" y2="15556"/>
                        <a14:foregroundMark x1="25200" y1="54667" x2="25200" y2="54667"/>
                        <a14:foregroundMark x1="21385" y1="71222" x2="21385" y2="71222"/>
                        <a14:foregroundMark x1="22774" y1="44556" x2="22774" y2="44556"/>
                      </a14:backgroundRemoval>
                    </a14:imgEffect>
                  </a14:imgLayer>
                </a14:imgProps>
              </a:ext>
            </a:extLst>
          </a:blip>
          <a:srcRect l="16040" t="27250" r="73053" b="21146"/>
          <a:stretch/>
        </p:blipFill>
        <p:spPr>
          <a:xfrm>
            <a:off x="6434746" y="1125146"/>
            <a:ext cx="2574993" cy="2588883"/>
          </a:xfrm>
          <a:prstGeom prst="rect">
            <a:avLst/>
          </a:prstGeom>
        </p:spPr>
      </p:pic>
      <p:cxnSp>
        <p:nvCxnSpPr>
          <p:cNvPr id="18" name="Straight Connector 17">
            <a:extLst>
              <a:ext uri="{FF2B5EF4-FFF2-40B4-BE49-F238E27FC236}">
                <a16:creationId xmlns:a16="http://schemas.microsoft.com/office/drawing/2014/main" id="{818DC98F-4057-4645-B948-F604F39A9CF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5050" y="477749"/>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AE49EFC5-0B2C-434A-8B4E-6B3AA431A034}"/>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t="14418"/>
          <a:stretch/>
        </p:blipFill>
        <p:spPr>
          <a:xfrm>
            <a:off x="134261" y="1434297"/>
            <a:ext cx="2567937" cy="2197692"/>
          </a:xfrm>
          <a:prstGeom prst="rect">
            <a:avLst/>
          </a:prstGeom>
        </p:spPr>
      </p:pic>
      <p:cxnSp>
        <p:nvCxnSpPr>
          <p:cNvPr id="20" name="Straight Connector 19">
            <a:extLst>
              <a:ext uri="{FF2B5EF4-FFF2-40B4-BE49-F238E27FC236}">
                <a16:creationId xmlns:a16="http://schemas.microsoft.com/office/drawing/2014/main" id="{DAD2B705-4A9B-408D-AA80-4F41045E09D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657350" y="5738691"/>
            <a:ext cx="58293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ctrTitle"/>
          </p:nvPr>
        </p:nvSpPr>
        <p:spPr>
          <a:xfrm>
            <a:off x="395653" y="4756638"/>
            <a:ext cx="8354891" cy="930447"/>
          </a:xfrm>
        </p:spPr>
        <p:txBody>
          <a:bodyPr>
            <a:normAutofit/>
          </a:bodyPr>
          <a:lstStyle/>
          <a:p>
            <a:r>
              <a:rPr lang="en-US" sz="4700" dirty="0">
                <a:solidFill>
                  <a:srgbClr val="FFFFFF"/>
                </a:solidFill>
              </a:rPr>
              <a:t>Summary</a:t>
            </a:r>
          </a:p>
        </p:txBody>
      </p:sp>
    </p:spTree>
    <p:extLst>
      <p:ext uri="{BB962C8B-B14F-4D97-AF65-F5344CB8AC3E}">
        <p14:creationId xmlns:p14="http://schemas.microsoft.com/office/powerpoint/2010/main" val="36103693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67A493-07C7-432B-BB55-115ADE3E074F}"/>
              </a:ext>
            </a:extLst>
          </p:cNvPr>
          <p:cNvSpPr>
            <a:spLocks noGrp="1"/>
          </p:cNvSpPr>
          <p:nvPr>
            <p:ph type="title"/>
          </p:nvPr>
        </p:nvSpPr>
        <p:spPr/>
        <p:txBody>
          <a:bodyPr/>
          <a:lstStyle/>
          <a:p>
            <a:pPr>
              <a:defRPr/>
            </a:pPr>
            <a:r>
              <a:rPr lang="en-US" b="1" dirty="0">
                <a:latin typeface="Franklin Gothic Demi Cond" pitchFamily="34" charset="0"/>
              </a:rPr>
              <a:t>Natural and Adapted </a:t>
            </a:r>
            <a:endParaRPr lang="en-US" dirty="0"/>
          </a:p>
        </p:txBody>
      </p:sp>
      <p:sp>
        <p:nvSpPr>
          <p:cNvPr id="15363" name="Content Placeholder 2">
            <a:extLst>
              <a:ext uri="{FF2B5EF4-FFF2-40B4-BE49-F238E27FC236}">
                <a16:creationId xmlns:a16="http://schemas.microsoft.com/office/drawing/2014/main" id="{A9A7788B-829F-4FF0-9CBD-6687FAA4DE87}"/>
              </a:ext>
            </a:extLst>
          </p:cNvPr>
          <p:cNvSpPr>
            <a:spLocks noGrp="1"/>
          </p:cNvSpPr>
          <p:nvPr>
            <p:ph idx="1"/>
          </p:nvPr>
        </p:nvSpPr>
        <p:spPr>
          <a:xfrm>
            <a:off x="381000" y="1905000"/>
            <a:ext cx="8229600" cy="2667000"/>
          </a:xfrm>
        </p:spPr>
        <p:txBody>
          <a:bodyPr/>
          <a:lstStyle/>
          <a:p>
            <a:pPr>
              <a:defRPr/>
            </a:pPr>
            <a:r>
              <a:rPr sz="2600" dirty="0"/>
              <a:t>Natural Style:  </a:t>
            </a:r>
            <a:br>
              <a:rPr sz="2600" dirty="0"/>
            </a:br>
            <a:r>
              <a:rPr sz="2200" dirty="0"/>
              <a:t>This is the self-perception of the “real you” and the instinctive behaviors.  These are behaviors the person is most likely to exhibit when in situations they perceive as being stressful or in situations where they can simply do as they choose without having to consider anyone else. The Natural Style tends to be fairly consistent even in different environments.  </a:t>
            </a:r>
          </a:p>
          <a:p>
            <a:pPr>
              <a:defRPr/>
            </a:pPr>
            <a:endParaRPr sz="2200" dirty="0"/>
          </a:p>
          <a:p>
            <a:pPr>
              <a:defRPr/>
            </a:pPr>
            <a:r>
              <a:rPr sz="2600" dirty="0"/>
              <a:t>Adapted Style: </a:t>
            </a:r>
            <a:br>
              <a:rPr sz="2200" dirty="0"/>
            </a:br>
            <a:r>
              <a:rPr sz="2200" dirty="0"/>
              <a:t>This is the self-perception of the way people believe they need to behave in their current environment to be successful. This behavior may change in different environments, situations and roles.  </a:t>
            </a:r>
          </a:p>
          <a:p>
            <a:pPr marL="0" indent="0">
              <a:buNone/>
              <a:defRPr/>
            </a:pPr>
            <a:endParaRPr lang="en-US" sz="1400" b="0" dirty="0">
              <a:hlinkClick r:id="rId3"/>
            </a:endParaRPr>
          </a:p>
          <a:p>
            <a:pPr marL="0" indent="0" algn="ctr">
              <a:buNone/>
              <a:defRPr/>
            </a:pPr>
            <a:r>
              <a:rPr lang="en-US" sz="1400" b="0" dirty="0" err="1">
                <a:hlinkClick r:id="rId3"/>
              </a:rPr>
              <a:t>KnowDISC</a:t>
            </a:r>
            <a:r>
              <a:rPr lang="en-US" sz="1400" b="0" dirty="0">
                <a:hlinkClick r:id="rId3"/>
              </a:rPr>
              <a:t>: 4 short videos with characteristics and insights about each of the styles</a:t>
            </a:r>
            <a:endParaRPr lang="en-US" sz="1400" b="0" dirty="0"/>
          </a:p>
          <a:p>
            <a:pPr marL="0" indent="0">
              <a:buFont typeface="Arial" panose="020B0604020202020204" pitchFamily="34" charset="0"/>
              <a:buNone/>
              <a:defRPr/>
            </a:pPr>
            <a:endParaRPr dirty="0"/>
          </a:p>
          <a:p>
            <a:pPr>
              <a:defRPr/>
            </a:pPr>
            <a:endParaRPr altLang="en-US" sz="2800" dirty="0">
              <a:cs typeface="MV Boli" panose="02000500030200090000" pitchFamily="2" charset="0"/>
            </a:endParaRPr>
          </a:p>
        </p:txBody>
      </p:sp>
    </p:spTree>
    <p:extLst>
      <p:ext uri="{BB962C8B-B14F-4D97-AF65-F5344CB8AC3E}">
        <p14:creationId xmlns:p14="http://schemas.microsoft.com/office/powerpoint/2010/main" val="9484639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B5BBBC3-E165-48DF-9C8C-E1A886813303}"/>
              </a:ext>
            </a:extLst>
          </p:cNvPr>
          <p:cNvSpPr>
            <a:spLocks noGrp="1"/>
          </p:cNvSpPr>
          <p:nvPr>
            <p:ph type="title"/>
          </p:nvPr>
        </p:nvSpPr>
        <p:spPr>
          <a:xfrm>
            <a:off x="1905000" y="238125"/>
            <a:ext cx="7239000" cy="1143000"/>
          </a:xfrm>
        </p:spPr>
        <p:txBody>
          <a:bodyPr/>
          <a:lstStyle/>
          <a:p>
            <a:pPr eaLnBrk="1" fontAlgn="auto" hangingPunct="1">
              <a:spcAft>
                <a:spcPts val="0"/>
              </a:spcAft>
              <a:defRPr/>
            </a:pPr>
            <a:r>
              <a:rPr lang="en-US" sz="6000" b="1" dirty="0"/>
              <a:t>Four Core Styles</a:t>
            </a:r>
          </a:p>
        </p:txBody>
      </p:sp>
      <p:sp>
        <p:nvSpPr>
          <p:cNvPr id="4" name="TextBox 3">
            <a:extLst>
              <a:ext uri="{FF2B5EF4-FFF2-40B4-BE49-F238E27FC236}">
                <a16:creationId xmlns:a16="http://schemas.microsoft.com/office/drawing/2014/main" id="{A32D24AC-1D33-4A66-A3B6-267DE18BE269}"/>
              </a:ext>
            </a:extLst>
          </p:cNvPr>
          <p:cNvSpPr txBox="1"/>
          <p:nvPr/>
        </p:nvSpPr>
        <p:spPr>
          <a:xfrm>
            <a:off x="228600" y="1600200"/>
            <a:ext cx="3810000" cy="1692275"/>
          </a:xfrm>
          <a:prstGeom prst="rect">
            <a:avLst/>
          </a:prstGeom>
          <a:noFill/>
          <a:effectLst>
            <a:outerShdw blurRad="50800" dist="38100" dir="13500000" algn="br" rotWithShape="0">
              <a:prstClr val="black">
                <a:alpha val="40000"/>
              </a:prstClr>
            </a:outerShdw>
          </a:effectLst>
        </p:spPr>
        <p:txBody>
          <a:bodyPr>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6000" b="1" i="0" u="sng" strike="noStrike" kern="1200" cap="none" spc="0" normalizeH="0" baseline="0" noProof="0" dirty="0">
                <a:ln>
                  <a:noFill/>
                </a:ln>
                <a:solidFill>
                  <a:prstClr val="white"/>
                </a:solidFill>
                <a:effectLst/>
                <a:uLnTx/>
                <a:uFillTx/>
                <a:latin typeface="Arial Narrow" pitchFamily="34" charset="0"/>
                <a:ea typeface="ＭＳ Ｐゴシック" pitchFamily="34" charset="-128"/>
                <a:cs typeface="Arial" pitchFamily="34" charset="0"/>
              </a:rPr>
              <a:t>C</a:t>
            </a:r>
            <a:r>
              <a:rPr kumimoji="0" lang="en-US" sz="4400" b="1" i="0" u="none" strike="noStrike" kern="1200" cap="none" spc="0" normalizeH="0" baseline="0" noProof="0" dirty="0">
                <a:ln>
                  <a:noFill/>
                </a:ln>
                <a:solidFill>
                  <a:prstClr val="white"/>
                </a:solidFill>
                <a:effectLst/>
                <a:uLnTx/>
                <a:uFillTx/>
                <a:latin typeface="Arial Narrow" pitchFamily="34" charset="0"/>
                <a:ea typeface="ＭＳ Ｐゴシック" pitchFamily="34" charset="-128"/>
                <a:cs typeface="Arial" pitchFamily="34" charset="0"/>
              </a:rPr>
              <a:t>onscientious </a:t>
            </a:r>
          </a:p>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4400" b="1" i="0" u="none" strike="noStrike" kern="1200" cap="none" spc="0" normalizeH="0" baseline="0" noProof="0" dirty="0">
              <a:ln>
                <a:noFill/>
              </a:ln>
              <a:solidFill>
                <a:prstClr val="white"/>
              </a:solidFill>
              <a:effectLst>
                <a:outerShdw blurRad="88900" dist="88900" dir="12600000" sx="104000" sy="104000" algn="ctr" rotWithShape="0">
                  <a:prstClr val="black">
                    <a:alpha val="88000"/>
                  </a:prstClr>
                </a:outerShdw>
              </a:effectLst>
              <a:uLnTx/>
              <a:uFillTx/>
              <a:latin typeface="Arial Narrow" pitchFamily="34" charset="0"/>
              <a:ea typeface="ＭＳ Ｐゴシック" pitchFamily="34" charset="-128"/>
              <a:cs typeface="+mn-cs"/>
            </a:endParaRPr>
          </a:p>
        </p:txBody>
      </p:sp>
      <p:sp>
        <p:nvSpPr>
          <p:cNvPr id="5" name="TextBox 4">
            <a:extLst>
              <a:ext uri="{FF2B5EF4-FFF2-40B4-BE49-F238E27FC236}">
                <a16:creationId xmlns:a16="http://schemas.microsoft.com/office/drawing/2014/main" id="{E380FE62-BBA8-42B9-9360-7C8897C95D7A}"/>
              </a:ext>
            </a:extLst>
          </p:cNvPr>
          <p:cNvSpPr txBox="1"/>
          <p:nvPr/>
        </p:nvSpPr>
        <p:spPr>
          <a:xfrm>
            <a:off x="4962525" y="4362450"/>
            <a:ext cx="3810000" cy="1016000"/>
          </a:xfrm>
          <a:prstGeom prst="rect">
            <a:avLst/>
          </a:prstGeom>
          <a:noFill/>
          <a:effectLst>
            <a:outerShdw blurRad="76200" dist="38100" dir="2700000" sy="-23000" kx="-800400" algn="bl" rotWithShape="0">
              <a:schemeClr val="tx1">
                <a:alpha val="20000"/>
              </a:schemeClr>
            </a:outerShdw>
          </a:effectLst>
        </p:spPr>
        <p:txBody>
          <a:bodyPr>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6000" b="1" i="0" u="sng"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Arial Narrow" pitchFamily="34" charset="0"/>
                <a:ea typeface="ＭＳ Ｐゴシック" pitchFamily="34" charset="-128"/>
                <a:cs typeface="Arial" pitchFamily="34" charset="0"/>
              </a:rPr>
              <a:t>I</a:t>
            </a:r>
            <a:r>
              <a:rPr kumimoji="0" lang="en-US" sz="44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Arial Narrow" pitchFamily="34" charset="0"/>
                <a:ea typeface="ＭＳ Ｐゴシック" pitchFamily="34" charset="-128"/>
                <a:cs typeface="Arial" pitchFamily="34" charset="0"/>
              </a:rPr>
              <a:t>nfluence</a:t>
            </a:r>
            <a:endParaRPr kumimoji="0" lang="en-US" sz="44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Arial Narrow" pitchFamily="34" charset="0"/>
              <a:ea typeface="ＭＳ Ｐゴシック" pitchFamily="34" charset="-128"/>
              <a:cs typeface="+mn-cs"/>
            </a:endParaRPr>
          </a:p>
        </p:txBody>
      </p:sp>
      <p:sp>
        <p:nvSpPr>
          <p:cNvPr id="7" name="TextBox 6">
            <a:extLst>
              <a:ext uri="{FF2B5EF4-FFF2-40B4-BE49-F238E27FC236}">
                <a16:creationId xmlns:a16="http://schemas.microsoft.com/office/drawing/2014/main" id="{A15A83C4-E964-4077-A869-0BCF8D4EBD6E}"/>
              </a:ext>
            </a:extLst>
          </p:cNvPr>
          <p:cNvSpPr txBox="1"/>
          <p:nvPr/>
        </p:nvSpPr>
        <p:spPr>
          <a:xfrm>
            <a:off x="228600" y="4343400"/>
            <a:ext cx="3962400" cy="1016000"/>
          </a:xfrm>
          <a:prstGeom prst="rect">
            <a:avLst/>
          </a:prstGeom>
          <a:noFill/>
          <a:effectLst>
            <a:outerShdw blurRad="50800" dist="38100" dir="8100000" algn="tr" rotWithShape="0">
              <a:prstClr val="black">
                <a:alpha val="40000"/>
              </a:prstClr>
            </a:outerShdw>
          </a:effectLst>
        </p:spPr>
        <p:txBody>
          <a:bodyPr>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6000" b="1" i="0" u="sng" strike="noStrike" kern="1200" cap="none" spc="0" normalizeH="0" baseline="0" noProof="0" dirty="0">
                <a:ln>
                  <a:noFill/>
                </a:ln>
                <a:solidFill>
                  <a:prstClr val="white"/>
                </a:solidFill>
                <a:effectLst/>
                <a:uLnTx/>
                <a:uFillTx/>
                <a:latin typeface="Arial Narrow" pitchFamily="34" charset="0"/>
                <a:ea typeface="ＭＳ Ｐゴシック" pitchFamily="34" charset="-128"/>
                <a:cs typeface="+mn-cs"/>
              </a:rPr>
              <a:t>S</a:t>
            </a:r>
            <a:r>
              <a:rPr kumimoji="0" lang="en-US" sz="4400" b="1" i="0" u="none" strike="noStrike" kern="1200" cap="none" spc="0" normalizeH="0" baseline="0" noProof="0" dirty="0">
                <a:ln>
                  <a:noFill/>
                </a:ln>
                <a:solidFill>
                  <a:prstClr val="white"/>
                </a:solidFill>
                <a:effectLst/>
                <a:uLnTx/>
                <a:uFillTx/>
                <a:latin typeface="Arial Narrow" pitchFamily="34" charset="0"/>
                <a:ea typeface="ＭＳ Ｐゴシック" pitchFamily="34" charset="-128"/>
                <a:cs typeface="+mn-cs"/>
              </a:rPr>
              <a:t>teadiness</a:t>
            </a:r>
          </a:p>
        </p:txBody>
      </p:sp>
      <p:sp>
        <p:nvSpPr>
          <p:cNvPr id="8" name="TextBox 7">
            <a:extLst>
              <a:ext uri="{FF2B5EF4-FFF2-40B4-BE49-F238E27FC236}">
                <a16:creationId xmlns:a16="http://schemas.microsoft.com/office/drawing/2014/main" id="{30C01AD3-7BE7-47FA-B202-2FCC6BE37444}"/>
              </a:ext>
            </a:extLst>
          </p:cNvPr>
          <p:cNvSpPr txBox="1"/>
          <p:nvPr/>
        </p:nvSpPr>
        <p:spPr>
          <a:xfrm>
            <a:off x="4876800" y="1600200"/>
            <a:ext cx="4191000" cy="1016000"/>
          </a:xfrm>
          <a:prstGeom prst="rect">
            <a:avLst/>
          </a:prstGeom>
          <a:noFill/>
          <a:effectLst>
            <a:outerShdw blurRad="50800" dist="38100" dir="18900000" algn="bl" rotWithShape="0">
              <a:prstClr val="black">
                <a:alpha val="40000"/>
              </a:prstClr>
            </a:outerShdw>
          </a:effectLst>
        </p:spPr>
        <p:txBody>
          <a:bodyPr>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6000" b="1" i="0" u="sng"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Arial Narrow" pitchFamily="34" charset="0"/>
                <a:ea typeface="ＭＳ Ｐゴシック" pitchFamily="34" charset="-128"/>
                <a:cs typeface="+mn-cs"/>
              </a:rPr>
              <a:t>D</a:t>
            </a:r>
            <a:r>
              <a:rPr kumimoji="0" lang="en-US" sz="44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Arial Narrow" pitchFamily="34" charset="0"/>
                <a:ea typeface="ＭＳ Ｐゴシック" pitchFamily="34" charset="-128"/>
                <a:cs typeface="+mn-cs"/>
              </a:rPr>
              <a:t>ominance</a:t>
            </a:r>
          </a:p>
        </p:txBody>
      </p:sp>
      <p:sp>
        <p:nvSpPr>
          <p:cNvPr id="9" name="TextBox 8">
            <a:extLst>
              <a:ext uri="{FF2B5EF4-FFF2-40B4-BE49-F238E27FC236}">
                <a16:creationId xmlns:a16="http://schemas.microsoft.com/office/drawing/2014/main" id="{06D1ED2C-8D9A-4D63-8961-5991243D8815}"/>
              </a:ext>
            </a:extLst>
          </p:cNvPr>
          <p:cNvSpPr txBox="1"/>
          <p:nvPr/>
        </p:nvSpPr>
        <p:spPr>
          <a:xfrm>
            <a:off x="4772025" y="2693988"/>
            <a:ext cx="4191000" cy="430212"/>
          </a:xfrm>
          <a:prstGeom prst="rect">
            <a:avLst/>
          </a:prstGeom>
          <a:noFill/>
          <a:effectLst>
            <a:outerShdw blurRad="50800" dist="38100" dir="18900000" algn="bl" rotWithShape="0">
              <a:prstClr val="black">
                <a:alpha val="40000"/>
              </a:prstClr>
            </a:outerShdw>
          </a:effectLst>
        </p:spPr>
        <p:txBody>
          <a:bodyPr>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2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Arial Narrow" pitchFamily="34" charset="0"/>
                <a:ea typeface="ＭＳ Ｐゴシック" pitchFamily="34" charset="-128"/>
                <a:cs typeface="+mn-cs"/>
              </a:rPr>
              <a:t>Problems and Challenges</a:t>
            </a:r>
          </a:p>
        </p:txBody>
      </p:sp>
      <p:sp>
        <p:nvSpPr>
          <p:cNvPr id="10" name="TextBox 9">
            <a:extLst>
              <a:ext uri="{FF2B5EF4-FFF2-40B4-BE49-F238E27FC236}">
                <a16:creationId xmlns:a16="http://schemas.microsoft.com/office/drawing/2014/main" id="{86602DE2-9D6E-4907-B11F-007E9A335F1A}"/>
              </a:ext>
            </a:extLst>
          </p:cNvPr>
          <p:cNvSpPr txBox="1"/>
          <p:nvPr/>
        </p:nvSpPr>
        <p:spPr>
          <a:xfrm>
            <a:off x="4803775" y="5437188"/>
            <a:ext cx="4191000" cy="430212"/>
          </a:xfrm>
          <a:prstGeom prst="rect">
            <a:avLst/>
          </a:prstGeom>
          <a:noFill/>
          <a:effectLst>
            <a:outerShdw blurRad="50800" dist="38100" dir="18900000" algn="bl" rotWithShape="0">
              <a:prstClr val="black">
                <a:alpha val="40000"/>
              </a:prstClr>
            </a:outerShdw>
          </a:effectLst>
        </p:spPr>
        <p:txBody>
          <a:bodyPr>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2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Arial Narrow" pitchFamily="34" charset="0"/>
                <a:ea typeface="ＭＳ Ｐゴシック" pitchFamily="34" charset="-128"/>
                <a:cs typeface="+mn-cs"/>
              </a:rPr>
              <a:t>People and Contacts</a:t>
            </a:r>
          </a:p>
        </p:txBody>
      </p:sp>
      <p:sp>
        <p:nvSpPr>
          <p:cNvPr id="11" name="TextBox 10">
            <a:extLst>
              <a:ext uri="{FF2B5EF4-FFF2-40B4-BE49-F238E27FC236}">
                <a16:creationId xmlns:a16="http://schemas.microsoft.com/office/drawing/2014/main" id="{906CC3B9-5778-4082-8200-942389F1A7FE}"/>
              </a:ext>
            </a:extLst>
          </p:cNvPr>
          <p:cNvSpPr txBox="1"/>
          <p:nvPr/>
        </p:nvSpPr>
        <p:spPr>
          <a:xfrm>
            <a:off x="219075" y="5437188"/>
            <a:ext cx="4191000" cy="430212"/>
          </a:xfrm>
          <a:prstGeom prst="rect">
            <a:avLst/>
          </a:prstGeom>
          <a:noFill/>
          <a:effectLst>
            <a:outerShdw blurRad="50800" dist="38100" dir="18900000" algn="bl" rotWithShape="0">
              <a:prstClr val="black">
                <a:alpha val="40000"/>
              </a:prstClr>
            </a:outerShdw>
          </a:effectLst>
        </p:spPr>
        <p:txBody>
          <a:bodyPr>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2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Arial Narrow" pitchFamily="34" charset="0"/>
                <a:ea typeface="ＭＳ Ｐゴシック" pitchFamily="34" charset="-128"/>
                <a:cs typeface="+mn-cs"/>
              </a:rPr>
              <a:t>Pace and Consistency</a:t>
            </a:r>
          </a:p>
        </p:txBody>
      </p:sp>
      <p:sp>
        <p:nvSpPr>
          <p:cNvPr id="12" name="TextBox 11">
            <a:extLst>
              <a:ext uri="{FF2B5EF4-FFF2-40B4-BE49-F238E27FC236}">
                <a16:creationId xmlns:a16="http://schemas.microsoft.com/office/drawing/2014/main" id="{647F83E4-329D-4F3C-BC16-115A15584258}"/>
              </a:ext>
            </a:extLst>
          </p:cNvPr>
          <p:cNvSpPr txBox="1"/>
          <p:nvPr/>
        </p:nvSpPr>
        <p:spPr>
          <a:xfrm>
            <a:off x="114300" y="2646363"/>
            <a:ext cx="4191000" cy="431800"/>
          </a:xfrm>
          <a:prstGeom prst="rect">
            <a:avLst/>
          </a:prstGeom>
          <a:noFill/>
          <a:effectLst>
            <a:outerShdw blurRad="50800" dist="38100" dir="18900000" algn="bl" rotWithShape="0">
              <a:prstClr val="black">
                <a:alpha val="40000"/>
              </a:prstClr>
            </a:outerShdw>
          </a:effectLst>
        </p:spPr>
        <p:txBody>
          <a:bodyPr>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2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Arial Narrow" pitchFamily="34" charset="0"/>
                <a:ea typeface="ＭＳ Ｐゴシック" pitchFamily="34" charset="-128"/>
                <a:cs typeface="+mn-cs"/>
              </a:rPr>
              <a:t>Procedures and Constraints</a:t>
            </a:r>
          </a:p>
        </p:txBody>
      </p:sp>
    </p:spTree>
    <p:extLst>
      <p:ext uri="{BB962C8B-B14F-4D97-AF65-F5344CB8AC3E}">
        <p14:creationId xmlns:p14="http://schemas.microsoft.com/office/powerpoint/2010/main" val="94055243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gtEl>
                                        <p:attrNameLst>
                                          <p:attrName>style.visibility</p:attrName>
                                        </p:attrNameLst>
                                      </p:cBhvr>
                                      <p:to>
                                        <p:strVal val="visible"/>
                                      </p:to>
                                    </p:set>
                                    <p:animEffect transition="in" filter="fade">
                                      <p:cBhvr>
                                        <p:cTn id="37" dur="500"/>
                                        <p:tgtEl>
                                          <p:spTgt spid="4"/>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fade">
                                      <p:cBhvr>
                                        <p:cTn id="4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7" grpId="0"/>
      <p:bldP spid="8" grpId="0"/>
      <p:bldP spid="9" grpId="0"/>
      <p:bldP spid="10" grpId="0"/>
      <p:bldP spid="11" grpId="0"/>
      <p:bldP spid="12" grpId="0"/>
    </p:bldLst>
  </p:timing>
</p:sld>
</file>

<file path=ppt/slides/slide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88907" name="Rectangle 11">
            <a:extLst>
              <a:ext uri="{FF2B5EF4-FFF2-40B4-BE49-F238E27FC236}">
                <a16:creationId xmlns:a16="http://schemas.microsoft.com/office/drawing/2014/main" id="{E684DF47-2CB9-4CD4-8692-5D931A632041}"/>
              </a:ext>
            </a:extLst>
          </p:cNvPr>
          <p:cNvSpPr>
            <a:spLocks noGrp="1" noChangeArrowheads="1"/>
          </p:cNvSpPr>
          <p:nvPr>
            <p:ph type="title"/>
          </p:nvPr>
        </p:nvSpPr>
        <p:spPr>
          <a:xfrm>
            <a:off x="1905000" y="238125"/>
            <a:ext cx="7239000" cy="1143000"/>
          </a:xfrm>
        </p:spPr>
        <p:txBody>
          <a:bodyPr>
            <a:noAutofit/>
          </a:bodyPr>
          <a:lstStyle/>
          <a:p>
            <a:pPr eaLnBrk="1" fontAlgn="auto" hangingPunct="1">
              <a:spcAft>
                <a:spcPts val="0"/>
              </a:spcAft>
              <a:defRPr/>
            </a:pPr>
            <a:r>
              <a:rPr lang="en-US" sz="5400" b="1" dirty="0"/>
              <a:t>Identifying the Four Styles</a:t>
            </a:r>
          </a:p>
        </p:txBody>
      </p:sp>
      <p:sp>
        <p:nvSpPr>
          <p:cNvPr id="18435" name="Rectangle 12">
            <a:extLst>
              <a:ext uri="{FF2B5EF4-FFF2-40B4-BE49-F238E27FC236}">
                <a16:creationId xmlns:a16="http://schemas.microsoft.com/office/drawing/2014/main" id="{26355EF8-157E-4B3D-AAA0-AB80F373051B}"/>
              </a:ext>
            </a:extLst>
          </p:cNvPr>
          <p:cNvSpPr>
            <a:spLocks noChangeArrowheads="1"/>
          </p:cNvSpPr>
          <p:nvPr/>
        </p:nvSpPr>
        <p:spPr bwMode="auto">
          <a:xfrm>
            <a:off x="852488" y="2089150"/>
            <a:ext cx="2830512" cy="944563"/>
          </a:xfrm>
          <a:prstGeom prst="rect">
            <a:avLst/>
          </a:prstGeom>
          <a:noFill/>
          <a:ln>
            <a:noFill/>
          </a:ln>
          <a:effectLst>
            <a:outerShdw dist="63500" dir="2212194" algn="ctr" rotWithShape="0">
              <a:schemeClr val="tx1"/>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50" tIns="26988" rIns="19050" bIns="26988"/>
          <a:lstStyle>
            <a:lvl1pPr>
              <a:tabLst>
                <a:tab pos="457200" algn="l"/>
                <a:tab pos="914400" algn="l"/>
                <a:tab pos="1371600" algn="l"/>
              </a:tabLst>
              <a:defRPr sz="2400">
                <a:solidFill>
                  <a:schemeClr val="tx1"/>
                </a:solidFill>
                <a:latin typeface="Arial" panose="020B0604020202020204" pitchFamily="34" charset="0"/>
                <a:ea typeface="MS PGothic" panose="020B0600070205080204" pitchFamily="34" charset="-128"/>
              </a:defRPr>
            </a:lvl1pPr>
            <a:lvl2pPr marL="742950" indent="-285750">
              <a:tabLst>
                <a:tab pos="457200" algn="l"/>
                <a:tab pos="914400" algn="l"/>
                <a:tab pos="1371600" algn="l"/>
              </a:tabLst>
              <a:defRPr sz="2400">
                <a:solidFill>
                  <a:schemeClr val="tx1"/>
                </a:solidFill>
                <a:latin typeface="Arial" panose="020B0604020202020204" pitchFamily="34" charset="0"/>
                <a:ea typeface="MS PGothic" panose="020B0600070205080204" pitchFamily="34" charset="-128"/>
              </a:defRPr>
            </a:lvl2pPr>
            <a:lvl3pPr marL="1143000" indent="-228600">
              <a:tabLst>
                <a:tab pos="457200" algn="l"/>
                <a:tab pos="914400" algn="l"/>
                <a:tab pos="1371600" algn="l"/>
              </a:tabLst>
              <a:defRPr sz="2400">
                <a:solidFill>
                  <a:schemeClr val="tx1"/>
                </a:solidFill>
                <a:latin typeface="Arial" panose="020B0604020202020204" pitchFamily="34" charset="0"/>
                <a:ea typeface="MS PGothic" panose="020B0600070205080204" pitchFamily="34" charset="-128"/>
              </a:defRPr>
            </a:lvl3pPr>
            <a:lvl4pPr marL="1600200" indent="-228600">
              <a:tabLst>
                <a:tab pos="457200" algn="l"/>
                <a:tab pos="914400" algn="l"/>
                <a:tab pos="1371600" algn="l"/>
              </a:tabLst>
              <a:defRPr sz="2400">
                <a:solidFill>
                  <a:schemeClr val="tx1"/>
                </a:solidFill>
                <a:latin typeface="Arial" panose="020B0604020202020204" pitchFamily="34" charset="0"/>
                <a:ea typeface="MS PGothic" panose="020B0600070205080204" pitchFamily="34" charset="-128"/>
              </a:defRPr>
            </a:lvl4pPr>
            <a:lvl5pPr marL="2057400" indent="-228600">
              <a:tabLst>
                <a:tab pos="457200" algn="l"/>
                <a:tab pos="914400" algn="l"/>
                <a:tab pos="1371600" algn="l"/>
              </a:tabLst>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tabLst>
                <a:tab pos="457200" algn="l"/>
                <a:tab pos="914400" algn="l"/>
                <a:tab pos="1371600" algn="l"/>
              </a:tabLs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tabLst>
                <a:tab pos="457200" algn="l"/>
                <a:tab pos="914400" algn="l"/>
                <a:tab pos="1371600" algn="l"/>
              </a:tabLs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tabLst>
                <a:tab pos="457200" algn="l"/>
                <a:tab pos="914400" algn="l"/>
                <a:tab pos="1371600" algn="l"/>
              </a:tabLs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tabLst>
                <a:tab pos="457200" algn="l"/>
                <a:tab pos="914400" algn="l"/>
                <a:tab pos="1371600" algn="l"/>
              </a:tabLs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ts val="5700"/>
              </a:lnSpc>
              <a:spcBef>
                <a:spcPct val="0"/>
              </a:spcBef>
              <a:spcAft>
                <a:spcPct val="0"/>
              </a:spcAft>
              <a:buClrTx/>
              <a:buSzTx/>
              <a:buFontTx/>
              <a:buNone/>
              <a:tabLst>
                <a:tab pos="457200" algn="l"/>
                <a:tab pos="914400" algn="l"/>
                <a:tab pos="1371600" algn="l"/>
              </a:tabLst>
              <a:defRPr/>
            </a:pPr>
            <a:r>
              <a:rPr kumimoji="0" lang="en-US" altLang="en-US" sz="4800" b="1" i="0" u="none" strike="noStrike" kern="1200" cap="none" spc="0" normalizeH="0" baseline="0" noProof="0">
                <a:ln>
                  <a:noFill/>
                </a:ln>
                <a:solidFill>
                  <a:srgbClr val="FFFFFF"/>
                </a:solidFill>
                <a:effectLst/>
                <a:uLnTx/>
                <a:uFillTx/>
                <a:latin typeface="Arial" panose="020B0604020202020204" pitchFamily="34" charset="0"/>
                <a:ea typeface="MS PGothic" panose="020B0600070205080204" pitchFamily="34" charset="-128"/>
                <a:cs typeface="+mn-cs"/>
              </a:rPr>
              <a:t>C</a:t>
            </a:r>
          </a:p>
        </p:txBody>
      </p:sp>
      <p:sp>
        <p:nvSpPr>
          <p:cNvPr id="18436" name="Rectangle 13">
            <a:extLst>
              <a:ext uri="{FF2B5EF4-FFF2-40B4-BE49-F238E27FC236}">
                <a16:creationId xmlns:a16="http://schemas.microsoft.com/office/drawing/2014/main" id="{99E0B468-F7C2-465F-ABE8-1CA2C25533D3}"/>
              </a:ext>
            </a:extLst>
          </p:cNvPr>
          <p:cNvSpPr>
            <a:spLocks noChangeArrowheads="1"/>
          </p:cNvSpPr>
          <p:nvPr/>
        </p:nvSpPr>
        <p:spPr bwMode="auto">
          <a:xfrm>
            <a:off x="5148263" y="2074863"/>
            <a:ext cx="3394075" cy="944562"/>
          </a:xfrm>
          <a:prstGeom prst="rect">
            <a:avLst/>
          </a:prstGeom>
          <a:noFill/>
          <a:ln>
            <a:noFill/>
          </a:ln>
          <a:effectLst>
            <a:outerShdw dist="63500" dir="2212194" algn="ctr" rotWithShape="0">
              <a:schemeClr val="tx1"/>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50" tIns="26988" rIns="19050" bIns="26988"/>
          <a:lstStyle>
            <a:lvl1pPr>
              <a:tabLst>
                <a:tab pos="457200" algn="l"/>
                <a:tab pos="914400" algn="l"/>
                <a:tab pos="1371600" algn="l"/>
              </a:tabLst>
              <a:defRPr sz="2400">
                <a:solidFill>
                  <a:schemeClr val="tx1"/>
                </a:solidFill>
                <a:latin typeface="Arial" panose="020B0604020202020204" pitchFamily="34" charset="0"/>
                <a:ea typeface="MS PGothic" panose="020B0600070205080204" pitchFamily="34" charset="-128"/>
              </a:defRPr>
            </a:lvl1pPr>
            <a:lvl2pPr marL="742950" indent="-285750">
              <a:tabLst>
                <a:tab pos="457200" algn="l"/>
                <a:tab pos="914400" algn="l"/>
                <a:tab pos="1371600" algn="l"/>
              </a:tabLst>
              <a:defRPr sz="2400">
                <a:solidFill>
                  <a:schemeClr val="tx1"/>
                </a:solidFill>
                <a:latin typeface="Arial" panose="020B0604020202020204" pitchFamily="34" charset="0"/>
                <a:ea typeface="MS PGothic" panose="020B0600070205080204" pitchFamily="34" charset="-128"/>
              </a:defRPr>
            </a:lvl2pPr>
            <a:lvl3pPr marL="1143000" indent="-228600">
              <a:tabLst>
                <a:tab pos="457200" algn="l"/>
                <a:tab pos="914400" algn="l"/>
                <a:tab pos="1371600" algn="l"/>
              </a:tabLst>
              <a:defRPr sz="2400">
                <a:solidFill>
                  <a:schemeClr val="tx1"/>
                </a:solidFill>
                <a:latin typeface="Arial" panose="020B0604020202020204" pitchFamily="34" charset="0"/>
                <a:ea typeface="MS PGothic" panose="020B0600070205080204" pitchFamily="34" charset="-128"/>
              </a:defRPr>
            </a:lvl3pPr>
            <a:lvl4pPr marL="1600200" indent="-228600">
              <a:tabLst>
                <a:tab pos="457200" algn="l"/>
                <a:tab pos="914400" algn="l"/>
                <a:tab pos="1371600" algn="l"/>
              </a:tabLst>
              <a:defRPr sz="2400">
                <a:solidFill>
                  <a:schemeClr val="tx1"/>
                </a:solidFill>
                <a:latin typeface="Arial" panose="020B0604020202020204" pitchFamily="34" charset="0"/>
                <a:ea typeface="MS PGothic" panose="020B0600070205080204" pitchFamily="34" charset="-128"/>
              </a:defRPr>
            </a:lvl4pPr>
            <a:lvl5pPr marL="2057400" indent="-228600">
              <a:tabLst>
                <a:tab pos="457200" algn="l"/>
                <a:tab pos="914400" algn="l"/>
                <a:tab pos="1371600" algn="l"/>
              </a:tabLst>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tabLst>
                <a:tab pos="457200" algn="l"/>
                <a:tab pos="914400" algn="l"/>
                <a:tab pos="1371600" algn="l"/>
              </a:tabLs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tabLst>
                <a:tab pos="457200" algn="l"/>
                <a:tab pos="914400" algn="l"/>
                <a:tab pos="1371600" algn="l"/>
              </a:tabLs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tabLst>
                <a:tab pos="457200" algn="l"/>
                <a:tab pos="914400" algn="l"/>
                <a:tab pos="1371600" algn="l"/>
              </a:tabLs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tabLst>
                <a:tab pos="457200" algn="l"/>
                <a:tab pos="914400" algn="l"/>
                <a:tab pos="1371600" algn="l"/>
              </a:tabLs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ts val="5700"/>
              </a:lnSpc>
              <a:spcBef>
                <a:spcPct val="0"/>
              </a:spcBef>
              <a:spcAft>
                <a:spcPct val="0"/>
              </a:spcAft>
              <a:buClrTx/>
              <a:buSzTx/>
              <a:buFontTx/>
              <a:buNone/>
              <a:tabLst>
                <a:tab pos="457200" algn="l"/>
                <a:tab pos="914400" algn="l"/>
                <a:tab pos="1371600" algn="l"/>
              </a:tabLst>
              <a:defRPr/>
            </a:pPr>
            <a:r>
              <a:rPr kumimoji="0" lang="en-US" altLang="en-US" sz="4800" b="1" i="0" u="none" strike="noStrike" kern="1200" cap="none" spc="0" normalizeH="0" baseline="0" noProof="0">
                <a:ln>
                  <a:noFill/>
                </a:ln>
                <a:solidFill>
                  <a:srgbClr val="FFFFFF"/>
                </a:solidFill>
                <a:effectLst/>
                <a:uLnTx/>
                <a:uFillTx/>
                <a:latin typeface="Arial" panose="020B0604020202020204" pitchFamily="34" charset="0"/>
                <a:ea typeface="MS PGothic" panose="020B0600070205080204" pitchFamily="34" charset="-128"/>
                <a:cs typeface="+mn-cs"/>
              </a:rPr>
              <a:t>D</a:t>
            </a:r>
          </a:p>
        </p:txBody>
      </p:sp>
      <p:sp>
        <p:nvSpPr>
          <p:cNvPr id="18437" name="Rectangle 14">
            <a:extLst>
              <a:ext uri="{FF2B5EF4-FFF2-40B4-BE49-F238E27FC236}">
                <a16:creationId xmlns:a16="http://schemas.microsoft.com/office/drawing/2014/main" id="{3C0DA685-A046-4466-AB0B-17622D8F8D24}"/>
              </a:ext>
            </a:extLst>
          </p:cNvPr>
          <p:cNvSpPr>
            <a:spLocks noChangeArrowheads="1"/>
          </p:cNvSpPr>
          <p:nvPr/>
        </p:nvSpPr>
        <p:spPr bwMode="auto">
          <a:xfrm>
            <a:off x="476250" y="5051425"/>
            <a:ext cx="3570288" cy="946150"/>
          </a:xfrm>
          <a:prstGeom prst="rect">
            <a:avLst/>
          </a:prstGeom>
          <a:noFill/>
          <a:ln>
            <a:noFill/>
          </a:ln>
          <a:effectLst>
            <a:outerShdw dist="63500" dir="2212194" algn="ctr" rotWithShape="0">
              <a:schemeClr val="tx1"/>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50" tIns="26988" rIns="19050" bIns="26988"/>
          <a:lstStyle>
            <a:lvl1pPr>
              <a:tabLst>
                <a:tab pos="457200" algn="l"/>
                <a:tab pos="914400" algn="l"/>
                <a:tab pos="1371600" algn="l"/>
              </a:tabLst>
              <a:defRPr sz="2400">
                <a:solidFill>
                  <a:schemeClr val="tx1"/>
                </a:solidFill>
                <a:latin typeface="Arial" panose="020B0604020202020204" pitchFamily="34" charset="0"/>
                <a:ea typeface="MS PGothic" panose="020B0600070205080204" pitchFamily="34" charset="-128"/>
              </a:defRPr>
            </a:lvl1pPr>
            <a:lvl2pPr marL="742950" indent="-285750">
              <a:tabLst>
                <a:tab pos="457200" algn="l"/>
                <a:tab pos="914400" algn="l"/>
                <a:tab pos="1371600" algn="l"/>
              </a:tabLst>
              <a:defRPr sz="2400">
                <a:solidFill>
                  <a:schemeClr val="tx1"/>
                </a:solidFill>
                <a:latin typeface="Arial" panose="020B0604020202020204" pitchFamily="34" charset="0"/>
                <a:ea typeface="MS PGothic" panose="020B0600070205080204" pitchFamily="34" charset="-128"/>
              </a:defRPr>
            </a:lvl2pPr>
            <a:lvl3pPr marL="1143000" indent="-228600">
              <a:tabLst>
                <a:tab pos="457200" algn="l"/>
                <a:tab pos="914400" algn="l"/>
                <a:tab pos="1371600" algn="l"/>
              </a:tabLst>
              <a:defRPr sz="2400">
                <a:solidFill>
                  <a:schemeClr val="tx1"/>
                </a:solidFill>
                <a:latin typeface="Arial" panose="020B0604020202020204" pitchFamily="34" charset="0"/>
                <a:ea typeface="MS PGothic" panose="020B0600070205080204" pitchFamily="34" charset="-128"/>
              </a:defRPr>
            </a:lvl3pPr>
            <a:lvl4pPr marL="1600200" indent="-228600">
              <a:tabLst>
                <a:tab pos="457200" algn="l"/>
                <a:tab pos="914400" algn="l"/>
                <a:tab pos="1371600" algn="l"/>
              </a:tabLst>
              <a:defRPr sz="2400">
                <a:solidFill>
                  <a:schemeClr val="tx1"/>
                </a:solidFill>
                <a:latin typeface="Arial" panose="020B0604020202020204" pitchFamily="34" charset="0"/>
                <a:ea typeface="MS PGothic" panose="020B0600070205080204" pitchFamily="34" charset="-128"/>
              </a:defRPr>
            </a:lvl4pPr>
            <a:lvl5pPr marL="2057400" indent="-228600">
              <a:tabLst>
                <a:tab pos="457200" algn="l"/>
                <a:tab pos="914400" algn="l"/>
                <a:tab pos="1371600" algn="l"/>
              </a:tabLst>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tabLst>
                <a:tab pos="457200" algn="l"/>
                <a:tab pos="914400" algn="l"/>
                <a:tab pos="1371600" algn="l"/>
              </a:tabLs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tabLst>
                <a:tab pos="457200" algn="l"/>
                <a:tab pos="914400" algn="l"/>
                <a:tab pos="1371600" algn="l"/>
              </a:tabLs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tabLst>
                <a:tab pos="457200" algn="l"/>
                <a:tab pos="914400" algn="l"/>
                <a:tab pos="1371600" algn="l"/>
              </a:tabLs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tabLst>
                <a:tab pos="457200" algn="l"/>
                <a:tab pos="914400" algn="l"/>
                <a:tab pos="1371600" algn="l"/>
              </a:tabLs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ts val="5700"/>
              </a:lnSpc>
              <a:spcBef>
                <a:spcPct val="0"/>
              </a:spcBef>
              <a:spcAft>
                <a:spcPct val="0"/>
              </a:spcAft>
              <a:buClrTx/>
              <a:buSzTx/>
              <a:buFontTx/>
              <a:buNone/>
              <a:tabLst>
                <a:tab pos="457200" algn="l"/>
                <a:tab pos="914400" algn="l"/>
                <a:tab pos="1371600" algn="l"/>
              </a:tabLst>
              <a:defRPr/>
            </a:pPr>
            <a:r>
              <a:rPr kumimoji="0" lang="en-US" altLang="en-US" sz="4800" b="1" i="0" u="none" strike="noStrike" kern="1200" cap="none" spc="0" normalizeH="0" baseline="0" noProof="0">
                <a:ln>
                  <a:noFill/>
                </a:ln>
                <a:solidFill>
                  <a:srgbClr val="FFFFFF"/>
                </a:solidFill>
                <a:effectLst/>
                <a:uLnTx/>
                <a:uFillTx/>
                <a:latin typeface="Arial" panose="020B0604020202020204" pitchFamily="34" charset="0"/>
                <a:ea typeface="MS PGothic" panose="020B0600070205080204" pitchFamily="34" charset="-128"/>
                <a:cs typeface="+mn-cs"/>
              </a:rPr>
              <a:t>S</a:t>
            </a:r>
          </a:p>
        </p:txBody>
      </p:sp>
      <p:sp>
        <p:nvSpPr>
          <p:cNvPr id="18438" name="Rectangle 15">
            <a:extLst>
              <a:ext uri="{FF2B5EF4-FFF2-40B4-BE49-F238E27FC236}">
                <a16:creationId xmlns:a16="http://schemas.microsoft.com/office/drawing/2014/main" id="{F1B0DB6A-3D08-4896-AA4C-E200AECD37A0}"/>
              </a:ext>
            </a:extLst>
          </p:cNvPr>
          <p:cNvSpPr>
            <a:spLocks noChangeArrowheads="1"/>
          </p:cNvSpPr>
          <p:nvPr/>
        </p:nvSpPr>
        <p:spPr bwMode="auto">
          <a:xfrm>
            <a:off x="5273675" y="5051425"/>
            <a:ext cx="3155950" cy="946150"/>
          </a:xfrm>
          <a:prstGeom prst="rect">
            <a:avLst/>
          </a:prstGeom>
          <a:noFill/>
          <a:ln>
            <a:noFill/>
          </a:ln>
          <a:effectLst>
            <a:outerShdw dist="63500" dir="2212194" algn="ctr" rotWithShape="0">
              <a:schemeClr val="tx1"/>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50" tIns="26988" rIns="19050" bIns="26988"/>
          <a:lstStyle>
            <a:lvl1pPr>
              <a:tabLst>
                <a:tab pos="457200" algn="l"/>
                <a:tab pos="914400" algn="l"/>
                <a:tab pos="1371600" algn="l"/>
              </a:tabLst>
              <a:defRPr sz="2400">
                <a:solidFill>
                  <a:schemeClr val="tx1"/>
                </a:solidFill>
                <a:latin typeface="Arial" panose="020B0604020202020204" pitchFamily="34" charset="0"/>
                <a:ea typeface="MS PGothic" panose="020B0600070205080204" pitchFamily="34" charset="-128"/>
              </a:defRPr>
            </a:lvl1pPr>
            <a:lvl2pPr marL="742950" indent="-285750">
              <a:tabLst>
                <a:tab pos="457200" algn="l"/>
                <a:tab pos="914400" algn="l"/>
                <a:tab pos="1371600" algn="l"/>
              </a:tabLst>
              <a:defRPr sz="2400">
                <a:solidFill>
                  <a:schemeClr val="tx1"/>
                </a:solidFill>
                <a:latin typeface="Arial" panose="020B0604020202020204" pitchFamily="34" charset="0"/>
                <a:ea typeface="MS PGothic" panose="020B0600070205080204" pitchFamily="34" charset="-128"/>
              </a:defRPr>
            </a:lvl2pPr>
            <a:lvl3pPr marL="1143000" indent="-228600">
              <a:tabLst>
                <a:tab pos="457200" algn="l"/>
                <a:tab pos="914400" algn="l"/>
                <a:tab pos="1371600" algn="l"/>
              </a:tabLst>
              <a:defRPr sz="2400">
                <a:solidFill>
                  <a:schemeClr val="tx1"/>
                </a:solidFill>
                <a:latin typeface="Arial" panose="020B0604020202020204" pitchFamily="34" charset="0"/>
                <a:ea typeface="MS PGothic" panose="020B0600070205080204" pitchFamily="34" charset="-128"/>
              </a:defRPr>
            </a:lvl3pPr>
            <a:lvl4pPr marL="1600200" indent="-228600">
              <a:tabLst>
                <a:tab pos="457200" algn="l"/>
                <a:tab pos="914400" algn="l"/>
                <a:tab pos="1371600" algn="l"/>
              </a:tabLst>
              <a:defRPr sz="2400">
                <a:solidFill>
                  <a:schemeClr val="tx1"/>
                </a:solidFill>
                <a:latin typeface="Arial" panose="020B0604020202020204" pitchFamily="34" charset="0"/>
                <a:ea typeface="MS PGothic" panose="020B0600070205080204" pitchFamily="34" charset="-128"/>
              </a:defRPr>
            </a:lvl4pPr>
            <a:lvl5pPr marL="2057400" indent="-228600">
              <a:tabLst>
                <a:tab pos="457200" algn="l"/>
                <a:tab pos="914400" algn="l"/>
                <a:tab pos="1371600" algn="l"/>
              </a:tabLst>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tabLst>
                <a:tab pos="457200" algn="l"/>
                <a:tab pos="914400" algn="l"/>
                <a:tab pos="1371600" algn="l"/>
              </a:tabLs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tabLst>
                <a:tab pos="457200" algn="l"/>
                <a:tab pos="914400" algn="l"/>
                <a:tab pos="1371600" algn="l"/>
              </a:tabLs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tabLst>
                <a:tab pos="457200" algn="l"/>
                <a:tab pos="914400" algn="l"/>
                <a:tab pos="1371600" algn="l"/>
              </a:tabLs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tabLst>
                <a:tab pos="457200" algn="l"/>
                <a:tab pos="914400" algn="l"/>
                <a:tab pos="1371600" algn="l"/>
              </a:tabLs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ts val="5700"/>
              </a:lnSpc>
              <a:spcBef>
                <a:spcPct val="0"/>
              </a:spcBef>
              <a:spcAft>
                <a:spcPct val="0"/>
              </a:spcAft>
              <a:buClrTx/>
              <a:buSzTx/>
              <a:buFontTx/>
              <a:buNone/>
              <a:tabLst>
                <a:tab pos="457200" algn="l"/>
                <a:tab pos="914400" algn="l"/>
                <a:tab pos="1371600" algn="l"/>
              </a:tabLst>
              <a:defRPr/>
            </a:pPr>
            <a:r>
              <a:rPr kumimoji="0" lang="en-US" altLang="en-US" sz="4800" b="1" i="0" u="none" strike="noStrike" kern="1200" cap="none" spc="0" normalizeH="0" baseline="0" noProof="0">
                <a:ln>
                  <a:noFill/>
                </a:ln>
                <a:solidFill>
                  <a:srgbClr val="FFFFFF"/>
                </a:solidFill>
                <a:effectLst/>
                <a:uLnTx/>
                <a:uFillTx/>
                <a:latin typeface="Arial" panose="020B0604020202020204" pitchFamily="34" charset="0"/>
                <a:ea typeface="MS PGothic" panose="020B0600070205080204" pitchFamily="34" charset="-128"/>
                <a:cs typeface="+mn-cs"/>
              </a:rPr>
              <a:t>I</a:t>
            </a:r>
          </a:p>
        </p:txBody>
      </p:sp>
      <p:grpSp>
        <p:nvGrpSpPr>
          <p:cNvPr id="2" name="Group 8">
            <a:extLst>
              <a:ext uri="{FF2B5EF4-FFF2-40B4-BE49-F238E27FC236}">
                <a16:creationId xmlns:a16="http://schemas.microsoft.com/office/drawing/2014/main" id="{F9DABD72-AA15-43CE-94B2-C4CC67D51B4F}"/>
              </a:ext>
            </a:extLst>
          </p:cNvPr>
          <p:cNvGrpSpPr>
            <a:grpSpLocks/>
          </p:cNvGrpSpPr>
          <p:nvPr/>
        </p:nvGrpSpPr>
        <p:grpSpPr bwMode="auto">
          <a:xfrm>
            <a:off x="2667000" y="1905000"/>
            <a:ext cx="3810000" cy="4060825"/>
            <a:chOff x="2667000" y="1905000"/>
            <a:chExt cx="3810000" cy="4060686"/>
          </a:xfrm>
        </p:grpSpPr>
        <p:sp>
          <p:nvSpPr>
            <p:cNvPr id="18" name="TextBox 17">
              <a:extLst>
                <a:ext uri="{FF2B5EF4-FFF2-40B4-BE49-F238E27FC236}">
                  <a16:creationId xmlns:a16="http://schemas.microsoft.com/office/drawing/2014/main" id="{925382C3-5F09-4759-ABFD-480434295788}"/>
                </a:ext>
              </a:extLst>
            </p:cNvPr>
            <p:cNvSpPr txBox="1"/>
            <p:nvPr/>
          </p:nvSpPr>
          <p:spPr>
            <a:xfrm>
              <a:off x="2667000" y="1905000"/>
              <a:ext cx="3810000" cy="708001"/>
            </a:xfrm>
            <a:prstGeom prst="rect">
              <a:avLst/>
            </a:prstGeom>
            <a:noFill/>
          </p:spPr>
          <p:txBody>
            <a:bodyPr>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4000" b="1" i="0" u="none" strike="noStrike" kern="1200" cap="none" spc="0" normalizeH="0" baseline="0" noProof="0" dirty="0">
                  <a:ln>
                    <a:noFill/>
                  </a:ln>
                  <a:solidFill>
                    <a:prstClr val="white"/>
                  </a:solidFill>
                  <a:effectLst>
                    <a:outerShdw blurRad="50800" dist="50800" dir="16200000" sx="104000" sy="104000" algn="ctr" rotWithShape="0">
                      <a:prstClr val="black">
                        <a:alpha val="88000"/>
                      </a:prstClr>
                    </a:outerShdw>
                  </a:effectLst>
                  <a:uLnTx/>
                  <a:uFillTx/>
                  <a:latin typeface="Arial Narrow" pitchFamily="34" charset="0"/>
                  <a:ea typeface="ＭＳ Ｐゴシック" pitchFamily="34" charset="-128"/>
                  <a:cs typeface="+mn-cs"/>
                </a:rPr>
                <a:t>GUARDED</a:t>
              </a:r>
            </a:p>
          </p:txBody>
        </p:sp>
        <p:sp>
          <p:nvSpPr>
            <p:cNvPr id="21" name="TextBox 20">
              <a:extLst>
                <a:ext uri="{FF2B5EF4-FFF2-40B4-BE49-F238E27FC236}">
                  <a16:creationId xmlns:a16="http://schemas.microsoft.com/office/drawing/2014/main" id="{373E3BE5-66C9-4B43-8B37-4B1B890E8A2C}"/>
                </a:ext>
              </a:extLst>
            </p:cNvPr>
            <p:cNvSpPr txBox="1"/>
            <p:nvPr/>
          </p:nvSpPr>
          <p:spPr>
            <a:xfrm>
              <a:off x="2667000" y="5257685"/>
              <a:ext cx="3810000" cy="708001"/>
            </a:xfrm>
            <a:prstGeom prst="rect">
              <a:avLst/>
            </a:prstGeom>
            <a:noFill/>
          </p:spPr>
          <p:txBody>
            <a:bodyPr>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4000" b="1" i="0" u="none" strike="noStrike" kern="1200" cap="none" spc="0" normalizeH="0" baseline="0" noProof="0" dirty="0">
                  <a:ln>
                    <a:noFill/>
                  </a:ln>
                  <a:solidFill>
                    <a:prstClr val="white"/>
                  </a:solidFill>
                  <a:effectLst>
                    <a:outerShdw blurRad="50800" dist="50800" dir="5400000" sx="104000" sy="104000" algn="ctr" rotWithShape="0">
                      <a:prstClr val="black">
                        <a:alpha val="88000"/>
                      </a:prstClr>
                    </a:outerShdw>
                  </a:effectLst>
                  <a:uLnTx/>
                  <a:uFillTx/>
                  <a:latin typeface="Arial Narrow" pitchFamily="34" charset="0"/>
                  <a:ea typeface="ＭＳ Ｐゴシック" pitchFamily="34" charset="-128"/>
                  <a:cs typeface="+mn-cs"/>
                </a:rPr>
                <a:t>OPEN</a:t>
              </a:r>
            </a:p>
          </p:txBody>
        </p:sp>
      </p:grpSp>
      <p:grpSp>
        <p:nvGrpSpPr>
          <p:cNvPr id="3" name="Group 9">
            <a:extLst>
              <a:ext uri="{FF2B5EF4-FFF2-40B4-BE49-F238E27FC236}">
                <a16:creationId xmlns:a16="http://schemas.microsoft.com/office/drawing/2014/main" id="{7E8E126B-7B85-442C-816C-EB4226FD05E8}"/>
              </a:ext>
            </a:extLst>
          </p:cNvPr>
          <p:cNvGrpSpPr>
            <a:grpSpLocks/>
          </p:cNvGrpSpPr>
          <p:nvPr/>
        </p:nvGrpSpPr>
        <p:grpSpPr bwMode="auto">
          <a:xfrm>
            <a:off x="-628650" y="3635375"/>
            <a:ext cx="9620250" cy="708025"/>
            <a:chOff x="-628650" y="3635362"/>
            <a:chExt cx="9620250" cy="707887"/>
          </a:xfrm>
        </p:grpSpPr>
        <p:sp>
          <p:nvSpPr>
            <p:cNvPr id="25" name="TextBox 24">
              <a:extLst>
                <a:ext uri="{FF2B5EF4-FFF2-40B4-BE49-F238E27FC236}">
                  <a16:creationId xmlns:a16="http://schemas.microsoft.com/office/drawing/2014/main" id="{18478F12-C698-4AC2-8DDA-763EFC98CFBC}"/>
                </a:ext>
              </a:extLst>
            </p:cNvPr>
            <p:cNvSpPr txBox="1"/>
            <p:nvPr/>
          </p:nvSpPr>
          <p:spPr>
            <a:xfrm>
              <a:off x="-628650" y="3635362"/>
              <a:ext cx="3810000" cy="707887"/>
            </a:xfrm>
            <a:prstGeom prst="rect">
              <a:avLst/>
            </a:prstGeom>
            <a:noFill/>
          </p:spPr>
          <p:txBody>
            <a:bodyPr>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4000" b="1" i="0" u="none" strike="noStrike" kern="1200" cap="none" spc="0" normalizeH="0" baseline="0" noProof="0" dirty="0">
                  <a:ln>
                    <a:noFill/>
                  </a:ln>
                  <a:solidFill>
                    <a:prstClr val="white"/>
                  </a:solidFill>
                  <a:effectLst>
                    <a:outerShdw blurRad="50800" dist="50800" dir="10800000" sx="103000" sy="103000" algn="ctr" rotWithShape="0">
                      <a:prstClr val="black">
                        <a:alpha val="88000"/>
                      </a:prstClr>
                    </a:outerShdw>
                  </a:effectLst>
                  <a:uLnTx/>
                  <a:uFillTx/>
                  <a:latin typeface="Arial Narrow" pitchFamily="34" charset="0"/>
                  <a:ea typeface="ＭＳ Ｐゴシック" pitchFamily="34" charset="-128"/>
                  <a:cs typeface="+mn-cs"/>
                </a:rPr>
                <a:t>INDIRECT</a:t>
              </a:r>
            </a:p>
          </p:txBody>
        </p:sp>
        <p:sp>
          <p:nvSpPr>
            <p:cNvPr id="26" name="TextBox 25">
              <a:extLst>
                <a:ext uri="{FF2B5EF4-FFF2-40B4-BE49-F238E27FC236}">
                  <a16:creationId xmlns:a16="http://schemas.microsoft.com/office/drawing/2014/main" id="{FF46449A-495D-465A-8846-DC0652722436}"/>
                </a:ext>
              </a:extLst>
            </p:cNvPr>
            <p:cNvSpPr txBox="1"/>
            <p:nvPr/>
          </p:nvSpPr>
          <p:spPr>
            <a:xfrm>
              <a:off x="6477000" y="3635362"/>
              <a:ext cx="2514600" cy="707887"/>
            </a:xfrm>
            <a:prstGeom prst="rect">
              <a:avLst/>
            </a:prstGeom>
            <a:noFill/>
          </p:spPr>
          <p:txBody>
            <a:bodyPr>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4000" b="1" i="0" u="none" strike="noStrike" kern="1200" cap="none" spc="0" normalizeH="0" baseline="0" noProof="0" dirty="0">
                  <a:ln>
                    <a:noFill/>
                  </a:ln>
                  <a:solidFill>
                    <a:prstClr val="white"/>
                  </a:solidFill>
                  <a:effectLst>
                    <a:outerShdw blurRad="50800" dist="50800" sx="103000" sy="103000" algn="ctr" rotWithShape="0">
                      <a:prstClr val="black">
                        <a:alpha val="88000"/>
                      </a:prstClr>
                    </a:outerShdw>
                  </a:effectLst>
                  <a:uLnTx/>
                  <a:uFillTx/>
                  <a:latin typeface="Arial Narrow" pitchFamily="34" charset="0"/>
                  <a:ea typeface="ＭＳ Ｐゴシック" pitchFamily="34" charset="-128"/>
                  <a:cs typeface="+mn-cs"/>
                </a:rPr>
                <a:t>DIRECT</a:t>
              </a:r>
            </a:p>
          </p:txBody>
        </p:sp>
      </p:grpSp>
    </p:spTree>
    <p:extLst>
      <p:ext uri="{BB962C8B-B14F-4D97-AF65-F5344CB8AC3E}">
        <p14:creationId xmlns:p14="http://schemas.microsoft.com/office/powerpoint/2010/main" val="314398459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1" presetClass="exit" presetSubtype="0" fill="hold" nodeType="withEffect">
                                  <p:stCondLst>
                                    <p:cond delay="0"/>
                                  </p:stCondLst>
                                  <p:childTnLst>
                                    <p:set>
                                      <p:cBhvr>
                                        <p:cTn id="14" dur="1" fill="hold">
                                          <p:stCondLst>
                                            <p:cond delay="0"/>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88907" name="Rectangle 11">
            <a:extLst>
              <a:ext uri="{FF2B5EF4-FFF2-40B4-BE49-F238E27FC236}">
                <a16:creationId xmlns:a16="http://schemas.microsoft.com/office/drawing/2014/main" id="{D87861D0-3616-4164-8D76-49A0BAD2D2B4}"/>
              </a:ext>
            </a:extLst>
          </p:cNvPr>
          <p:cNvSpPr>
            <a:spLocks noGrp="1" noChangeArrowheads="1"/>
          </p:cNvSpPr>
          <p:nvPr>
            <p:ph type="title"/>
          </p:nvPr>
        </p:nvSpPr>
        <p:spPr>
          <a:xfrm>
            <a:off x="1905000" y="238125"/>
            <a:ext cx="7239000" cy="1143000"/>
          </a:xfrm>
        </p:spPr>
        <p:txBody>
          <a:bodyPr>
            <a:noAutofit/>
          </a:bodyPr>
          <a:lstStyle/>
          <a:p>
            <a:pPr eaLnBrk="1" fontAlgn="auto" hangingPunct="1">
              <a:spcAft>
                <a:spcPts val="0"/>
              </a:spcAft>
              <a:defRPr/>
            </a:pPr>
            <a:r>
              <a:rPr lang="en-US" sz="5400" b="1" dirty="0"/>
              <a:t>Identifying the Four Styles</a:t>
            </a:r>
          </a:p>
        </p:txBody>
      </p:sp>
      <p:sp>
        <p:nvSpPr>
          <p:cNvPr id="20483" name="Rectangle 12">
            <a:extLst>
              <a:ext uri="{FF2B5EF4-FFF2-40B4-BE49-F238E27FC236}">
                <a16:creationId xmlns:a16="http://schemas.microsoft.com/office/drawing/2014/main" id="{D3D7D10A-3CC7-470E-83DD-78B99F4581BD}"/>
              </a:ext>
            </a:extLst>
          </p:cNvPr>
          <p:cNvSpPr>
            <a:spLocks noChangeArrowheads="1"/>
          </p:cNvSpPr>
          <p:nvPr/>
        </p:nvSpPr>
        <p:spPr bwMode="auto">
          <a:xfrm>
            <a:off x="2632075" y="3090863"/>
            <a:ext cx="2830513" cy="944562"/>
          </a:xfrm>
          <a:prstGeom prst="rect">
            <a:avLst/>
          </a:prstGeom>
          <a:noFill/>
          <a:ln>
            <a:noFill/>
          </a:ln>
          <a:effectLst>
            <a:outerShdw dist="63500" dir="2212194" algn="ctr" rotWithShape="0">
              <a:schemeClr val="tx1"/>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50" tIns="26988" rIns="19050" bIns="26988"/>
          <a:lstStyle>
            <a:lvl1pPr>
              <a:tabLst>
                <a:tab pos="457200" algn="l"/>
                <a:tab pos="914400" algn="l"/>
                <a:tab pos="1371600" algn="l"/>
              </a:tabLst>
              <a:defRPr sz="2400">
                <a:solidFill>
                  <a:schemeClr val="tx1"/>
                </a:solidFill>
                <a:latin typeface="Arial" panose="020B0604020202020204" pitchFamily="34" charset="0"/>
                <a:ea typeface="MS PGothic" panose="020B0600070205080204" pitchFamily="34" charset="-128"/>
              </a:defRPr>
            </a:lvl1pPr>
            <a:lvl2pPr marL="742950" indent="-285750">
              <a:tabLst>
                <a:tab pos="457200" algn="l"/>
                <a:tab pos="914400" algn="l"/>
                <a:tab pos="1371600" algn="l"/>
              </a:tabLst>
              <a:defRPr sz="2400">
                <a:solidFill>
                  <a:schemeClr val="tx1"/>
                </a:solidFill>
                <a:latin typeface="Arial" panose="020B0604020202020204" pitchFamily="34" charset="0"/>
                <a:ea typeface="MS PGothic" panose="020B0600070205080204" pitchFamily="34" charset="-128"/>
              </a:defRPr>
            </a:lvl2pPr>
            <a:lvl3pPr marL="1143000" indent="-228600">
              <a:tabLst>
                <a:tab pos="457200" algn="l"/>
                <a:tab pos="914400" algn="l"/>
                <a:tab pos="1371600" algn="l"/>
              </a:tabLst>
              <a:defRPr sz="2400">
                <a:solidFill>
                  <a:schemeClr val="tx1"/>
                </a:solidFill>
                <a:latin typeface="Arial" panose="020B0604020202020204" pitchFamily="34" charset="0"/>
                <a:ea typeface="MS PGothic" panose="020B0600070205080204" pitchFamily="34" charset="-128"/>
              </a:defRPr>
            </a:lvl3pPr>
            <a:lvl4pPr marL="1600200" indent="-228600">
              <a:tabLst>
                <a:tab pos="457200" algn="l"/>
                <a:tab pos="914400" algn="l"/>
                <a:tab pos="1371600" algn="l"/>
              </a:tabLst>
              <a:defRPr sz="2400">
                <a:solidFill>
                  <a:schemeClr val="tx1"/>
                </a:solidFill>
                <a:latin typeface="Arial" panose="020B0604020202020204" pitchFamily="34" charset="0"/>
                <a:ea typeface="MS PGothic" panose="020B0600070205080204" pitchFamily="34" charset="-128"/>
              </a:defRPr>
            </a:lvl4pPr>
            <a:lvl5pPr marL="2057400" indent="-228600">
              <a:tabLst>
                <a:tab pos="457200" algn="l"/>
                <a:tab pos="914400" algn="l"/>
                <a:tab pos="1371600" algn="l"/>
              </a:tabLst>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tabLst>
                <a:tab pos="457200" algn="l"/>
                <a:tab pos="914400" algn="l"/>
                <a:tab pos="1371600" algn="l"/>
              </a:tabLs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tabLst>
                <a:tab pos="457200" algn="l"/>
                <a:tab pos="914400" algn="l"/>
                <a:tab pos="1371600" algn="l"/>
              </a:tabLs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tabLst>
                <a:tab pos="457200" algn="l"/>
                <a:tab pos="914400" algn="l"/>
                <a:tab pos="1371600" algn="l"/>
              </a:tabLs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tabLst>
                <a:tab pos="457200" algn="l"/>
                <a:tab pos="914400" algn="l"/>
                <a:tab pos="1371600" algn="l"/>
              </a:tabLs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ts val="5700"/>
              </a:lnSpc>
              <a:spcBef>
                <a:spcPct val="0"/>
              </a:spcBef>
              <a:spcAft>
                <a:spcPct val="0"/>
              </a:spcAft>
              <a:buClrTx/>
              <a:buSzTx/>
              <a:buFontTx/>
              <a:buNone/>
              <a:tabLst>
                <a:tab pos="457200" algn="l"/>
                <a:tab pos="914400" algn="l"/>
                <a:tab pos="1371600" algn="l"/>
              </a:tabLst>
              <a:defRPr/>
            </a:pPr>
            <a:r>
              <a:rPr kumimoji="0" lang="en-US" altLang="en-US" sz="4800" b="1" i="0" u="none" strike="noStrike" kern="1200" cap="none" spc="0" normalizeH="0" baseline="0" noProof="0">
                <a:ln>
                  <a:noFill/>
                </a:ln>
                <a:solidFill>
                  <a:srgbClr val="FFFFFF"/>
                </a:solidFill>
                <a:effectLst/>
                <a:uLnTx/>
                <a:uFillTx/>
                <a:latin typeface="Arial" panose="020B0604020202020204" pitchFamily="34" charset="0"/>
                <a:ea typeface="MS PGothic" panose="020B0600070205080204" pitchFamily="34" charset="-128"/>
                <a:cs typeface="+mn-cs"/>
              </a:rPr>
              <a:t>C</a:t>
            </a:r>
          </a:p>
        </p:txBody>
      </p:sp>
      <p:sp>
        <p:nvSpPr>
          <p:cNvPr id="20484" name="Rectangle 13">
            <a:extLst>
              <a:ext uri="{FF2B5EF4-FFF2-40B4-BE49-F238E27FC236}">
                <a16:creationId xmlns:a16="http://schemas.microsoft.com/office/drawing/2014/main" id="{3F7F7AAF-24B8-4D29-901B-A397C064AF6B}"/>
              </a:ext>
            </a:extLst>
          </p:cNvPr>
          <p:cNvSpPr>
            <a:spLocks noChangeArrowheads="1"/>
          </p:cNvSpPr>
          <p:nvPr/>
        </p:nvSpPr>
        <p:spPr bwMode="auto">
          <a:xfrm>
            <a:off x="3352800" y="3079750"/>
            <a:ext cx="3394075" cy="944563"/>
          </a:xfrm>
          <a:prstGeom prst="rect">
            <a:avLst/>
          </a:prstGeom>
          <a:noFill/>
          <a:ln>
            <a:noFill/>
          </a:ln>
          <a:effectLst>
            <a:outerShdw dist="63500" dir="2212194" algn="ctr" rotWithShape="0">
              <a:schemeClr val="tx1"/>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50" tIns="26988" rIns="19050" bIns="26988"/>
          <a:lstStyle>
            <a:lvl1pPr>
              <a:tabLst>
                <a:tab pos="457200" algn="l"/>
                <a:tab pos="914400" algn="l"/>
                <a:tab pos="1371600" algn="l"/>
              </a:tabLst>
              <a:defRPr sz="2400">
                <a:solidFill>
                  <a:schemeClr val="tx1"/>
                </a:solidFill>
                <a:latin typeface="Arial" panose="020B0604020202020204" pitchFamily="34" charset="0"/>
                <a:ea typeface="MS PGothic" panose="020B0600070205080204" pitchFamily="34" charset="-128"/>
              </a:defRPr>
            </a:lvl1pPr>
            <a:lvl2pPr marL="742950" indent="-285750">
              <a:tabLst>
                <a:tab pos="457200" algn="l"/>
                <a:tab pos="914400" algn="l"/>
                <a:tab pos="1371600" algn="l"/>
              </a:tabLst>
              <a:defRPr sz="2400">
                <a:solidFill>
                  <a:schemeClr val="tx1"/>
                </a:solidFill>
                <a:latin typeface="Arial" panose="020B0604020202020204" pitchFamily="34" charset="0"/>
                <a:ea typeface="MS PGothic" panose="020B0600070205080204" pitchFamily="34" charset="-128"/>
              </a:defRPr>
            </a:lvl2pPr>
            <a:lvl3pPr marL="1143000" indent="-228600">
              <a:tabLst>
                <a:tab pos="457200" algn="l"/>
                <a:tab pos="914400" algn="l"/>
                <a:tab pos="1371600" algn="l"/>
              </a:tabLst>
              <a:defRPr sz="2400">
                <a:solidFill>
                  <a:schemeClr val="tx1"/>
                </a:solidFill>
                <a:latin typeface="Arial" panose="020B0604020202020204" pitchFamily="34" charset="0"/>
                <a:ea typeface="MS PGothic" panose="020B0600070205080204" pitchFamily="34" charset="-128"/>
              </a:defRPr>
            </a:lvl3pPr>
            <a:lvl4pPr marL="1600200" indent="-228600">
              <a:tabLst>
                <a:tab pos="457200" algn="l"/>
                <a:tab pos="914400" algn="l"/>
                <a:tab pos="1371600" algn="l"/>
              </a:tabLst>
              <a:defRPr sz="2400">
                <a:solidFill>
                  <a:schemeClr val="tx1"/>
                </a:solidFill>
                <a:latin typeface="Arial" panose="020B0604020202020204" pitchFamily="34" charset="0"/>
                <a:ea typeface="MS PGothic" panose="020B0600070205080204" pitchFamily="34" charset="-128"/>
              </a:defRPr>
            </a:lvl4pPr>
            <a:lvl5pPr marL="2057400" indent="-228600">
              <a:tabLst>
                <a:tab pos="457200" algn="l"/>
                <a:tab pos="914400" algn="l"/>
                <a:tab pos="1371600" algn="l"/>
              </a:tabLst>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tabLst>
                <a:tab pos="457200" algn="l"/>
                <a:tab pos="914400" algn="l"/>
                <a:tab pos="1371600" algn="l"/>
              </a:tabLs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tabLst>
                <a:tab pos="457200" algn="l"/>
                <a:tab pos="914400" algn="l"/>
                <a:tab pos="1371600" algn="l"/>
              </a:tabLs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tabLst>
                <a:tab pos="457200" algn="l"/>
                <a:tab pos="914400" algn="l"/>
                <a:tab pos="1371600" algn="l"/>
              </a:tabLs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tabLst>
                <a:tab pos="457200" algn="l"/>
                <a:tab pos="914400" algn="l"/>
                <a:tab pos="1371600" algn="l"/>
              </a:tabLs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ts val="5700"/>
              </a:lnSpc>
              <a:spcBef>
                <a:spcPct val="0"/>
              </a:spcBef>
              <a:spcAft>
                <a:spcPct val="0"/>
              </a:spcAft>
              <a:buClrTx/>
              <a:buSzTx/>
              <a:buFontTx/>
              <a:buNone/>
              <a:tabLst>
                <a:tab pos="457200" algn="l"/>
                <a:tab pos="914400" algn="l"/>
                <a:tab pos="1371600" algn="l"/>
              </a:tabLst>
              <a:defRPr/>
            </a:pPr>
            <a:r>
              <a:rPr kumimoji="0" lang="en-US" altLang="en-US" sz="4800" b="1" i="0" u="none" strike="noStrike" kern="1200" cap="none" spc="0" normalizeH="0" baseline="0" noProof="0">
                <a:ln>
                  <a:noFill/>
                </a:ln>
                <a:solidFill>
                  <a:srgbClr val="FFFFFF"/>
                </a:solidFill>
                <a:effectLst/>
                <a:uLnTx/>
                <a:uFillTx/>
                <a:latin typeface="Arial" panose="020B0604020202020204" pitchFamily="34" charset="0"/>
                <a:ea typeface="MS PGothic" panose="020B0600070205080204" pitchFamily="34" charset="-128"/>
                <a:cs typeface="+mn-cs"/>
              </a:rPr>
              <a:t>D</a:t>
            </a:r>
          </a:p>
        </p:txBody>
      </p:sp>
      <p:sp>
        <p:nvSpPr>
          <p:cNvPr id="20485" name="Rectangle 14">
            <a:extLst>
              <a:ext uri="{FF2B5EF4-FFF2-40B4-BE49-F238E27FC236}">
                <a16:creationId xmlns:a16="http://schemas.microsoft.com/office/drawing/2014/main" id="{7B854995-F862-4173-A843-5454CC4527D8}"/>
              </a:ext>
            </a:extLst>
          </p:cNvPr>
          <p:cNvSpPr>
            <a:spLocks noChangeArrowheads="1"/>
          </p:cNvSpPr>
          <p:nvPr/>
        </p:nvSpPr>
        <p:spPr bwMode="auto">
          <a:xfrm>
            <a:off x="2262188" y="4046538"/>
            <a:ext cx="3570287" cy="946150"/>
          </a:xfrm>
          <a:prstGeom prst="rect">
            <a:avLst/>
          </a:prstGeom>
          <a:noFill/>
          <a:ln>
            <a:noFill/>
          </a:ln>
          <a:effectLst>
            <a:outerShdw dist="63500" dir="2212194" algn="ctr" rotWithShape="0">
              <a:schemeClr val="tx1"/>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50" tIns="26988" rIns="19050" bIns="26988"/>
          <a:lstStyle>
            <a:lvl1pPr>
              <a:tabLst>
                <a:tab pos="457200" algn="l"/>
                <a:tab pos="914400" algn="l"/>
                <a:tab pos="1371600" algn="l"/>
              </a:tabLst>
              <a:defRPr sz="2400">
                <a:solidFill>
                  <a:schemeClr val="tx1"/>
                </a:solidFill>
                <a:latin typeface="Arial" panose="020B0604020202020204" pitchFamily="34" charset="0"/>
                <a:ea typeface="MS PGothic" panose="020B0600070205080204" pitchFamily="34" charset="-128"/>
              </a:defRPr>
            </a:lvl1pPr>
            <a:lvl2pPr marL="742950" indent="-285750">
              <a:tabLst>
                <a:tab pos="457200" algn="l"/>
                <a:tab pos="914400" algn="l"/>
                <a:tab pos="1371600" algn="l"/>
              </a:tabLst>
              <a:defRPr sz="2400">
                <a:solidFill>
                  <a:schemeClr val="tx1"/>
                </a:solidFill>
                <a:latin typeface="Arial" panose="020B0604020202020204" pitchFamily="34" charset="0"/>
                <a:ea typeface="MS PGothic" panose="020B0600070205080204" pitchFamily="34" charset="-128"/>
              </a:defRPr>
            </a:lvl2pPr>
            <a:lvl3pPr marL="1143000" indent="-228600">
              <a:tabLst>
                <a:tab pos="457200" algn="l"/>
                <a:tab pos="914400" algn="l"/>
                <a:tab pos="1371600" algn="l"/>
              </a:tabLst>
              <a:defRPr sz="2400">
                <a:solidFill>
                  <a:schemeClr val="tx1"/>
                </a:solidFill>
                <a:latin typeface="Arial" panose="020B0604020202020204" pitchFamily="34" charset="0"/>
                <a:ea typeface="MS PGothic" panose="020B0600070205080204" pitchFamily="34" charset="-128"/>
              </a:defRPr>
            </a:lvl3pPr>
            <a:lvl4pPr marL="1600200" indent="-228600">
              <a:tabLst>
                <a:tab pos="457200" algn="l"/>
                <a:tab pos="914400" algn="l"/>
                <a:tab pos="1371600" algn="l"/>
              </a:tabLst>
              <a:defRPr sz="2400">
                <a:solidFill>
                  <a:schemeClr val="tx1"/>
                </a:solidFill>
                <a:latin typeface="Arial" panose="020B0604020202020204" pitchFamily="34" charset="0"/>
                <a:ea typeface="MS PGothic" panose="020B0600070205080204" pitchFamily="34" charset="-128"/>
              </a:defRPr>
            </a:lvl4pPr>
            <a:lvl5pPr marL="2057400" indent="-228600">
              <a:tabLst>
                <a:tab pos="457200" algn="l"/>
                <a:tab pos="914400" algn="l"/>
                <a:tab pos="1371600" algn="l"/>
              </a:tabLst>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tabLst>
                <a:tab pos="457200" algn="l"/>
                <a:tab pos="914400" algn="l"/>
                <a:tab pos="1371600" algn="l"/>
              </a:tabLs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tabLst>
                <a:tab pos="457200" algn="l"/>
                <a:tab pos="914400" algn="l"/>
                <a:tab pos="1371600" algn="l"/>
              </a:tabLs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tabLst>
                <a:tab pos="457200" algn="l"/>
                <a:tab pos="914400" algn="l"/>
                <a:tab pos="1371600" algn="l"/>
              </a:tabLs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tabLst>
                <a:tab pos="457200" algn="l"/>
                <a:tab pos="914400" algn="l"/>
                <a:tab pos="1371600" algn="l"/>
              </a:tabLs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ts val="5700"/>
              </a:lnSpc>
              <a:spcBef>
                <a:spcPct val="0"/>
              </a:spcBef>
              <a:spcAft>
                <a:spcPct val="0"/>
              </a:spcAft>
              <a:buClrTx/>
              <a:buSzTx/>
              <a:buFontTx/>
              <a:buNone/>
              <a:tabLst>
                <a:tab pos="457200" algn="l"/>
                <a:tab pos="914400" algn="l"/>
                <a:tab pos="1371600" algn="l"/>
              </a:tabLst>
              <a:defRPr/>
            </a:pPr>
            <a:r>
              <a:rPr kumimoji="0" lang="en-US" altLang="en-US" sz="4800" b="1" i="0" u="none" strike="noStrike" kern="1200" cap="none" spc="0" normalizeH="0" baseline="0" noProof="0">
                <a:ln>
                  <a:noFill/>
                </a:ln>
                <a:solidFill>
                  <a:srgbClr val="FFFFFF"/>
                </a:solidFill>
                <a:effectLst/>
                <a:uLnTx/>
                <a:uFillTx/>
                <a:latin typeface="Arial" panose="020B0604020202020204" pitchFamily="34" charset="0"/>
                <a:ea typeface="MS PGothic" panose="020B0600070205080204" pitchFamily="34" charset="-128"/>
                <a:cs typeface="+mn-cs"/>
              </a:rPr>
              <a:t>S</a:t>
            </a:r>
          </a:p>
        </p:txBody>
      </p:sp>
      <p:sp>
        <p:nvSpPr>
          <p:cNvPr id="20486" name="Rectangle 15">
            <a:extLst>
              <a:ext uri="{FF2B5EF4-FFF2-40B4-BE49-F238E27FC236}">
                <a16:creationId xmlns:a16="http://schemas.microsoft.com/office/drawing/2014/main" id="{A7BE3BB2-E5C7-45FB-AC5A-7DB9346DB6F0}"/>
              </a:ext>
            </a:extLst>
          </p:cNvPr>
          <p:cNvSpPr>
            <a:spLocks noChangeArrowheads="1"/>
          </p:cNvSpPr>
          <p:nvPr/>
        </p:nvSpPr>
        <p:spPr bwMode="auto">
          <a:xfrm>
            <a:off x="3471863" y="4046538"/>
            <a:ext cx="3155950" cy="946150"/>
          </a:xfrm>
          <a:prstGeom prst="rect">
            <a:avLst/>
          </a:prstGeom>
          <a:noFill/>
          <a:ln>
            <a:noFill/>
          </a:ln>
          <a:effectLst>
            <a:outerShdw dist="63500" dir="2212194" algn="ctr" rotWithShape="0">
              <a:schemeClr val="tx1"/>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50" tIns="26988" rIns="19050" bIns="26988"/>
          <a:lstStyle>
            <a:lvl1pPr>
              <a:tabLst>
                <a:tab pos="457200" algn="l"/>
                <a:tab pos="914400" algn="l"/>
                <a:tab pos="1371600" algn="l"/>
              </a:tabLst>
              <a:defRPr sz="2400">
                <a:solidFill>
                  <a:schemeClr val="tx1"/>
                </a:solidFill>
                <a:latin typeface="Arial" panose="020B0604020202020204" pitchFamily="34" charset="0"/>
                <a:ea typeface="MS PGothic" panose="020B0600070205080204" pitchFamily="34" charset="-128"/>
              </a:defRPr>
            </a:lvl1pPr>
            <a:lvl2pPr marL="742950" indent="-285750">
              <a:tabLst>
                <a:tab pos="457200" algn="l"/>
                <a:tab pos="914400" algn="l"/>
                <a:tab pos="1371600" algn="l"/>
              </a:tabLst>
              <a:defRPr sz="2400">
                <a:solidFill>
                  <a:schemeClr val="tx1"/>
                </a:solidFill>
                <a:latin typeface="Arial" panose="020B0604020202020204" pitchFamily="34" charset="0"/>
                <a:ea typeface="MS PGothic" panose="020B0600070205080204" pitchFamily="34" charset="-128"/>
              </a:defRPr>
            </a:lvl2pPr>
            <a:lvl3pPr marL="1143000" indent="-228600">
              <a:tabLst>
                <a:tab pos="457200" algn="l"/>
                <a:tab pos="914400" algn="l"/>
                <a:tab pos="1371600" algn="l"/>
              </a:tabLst>
              <a:defRPr sz="2400">
                <a:solidFill>
                  <a:schemeClr val="tx1"/>
                </a:solidFill>
                <a:latin typeface="Arial" panose="020B0604020202020204" pitchFamily="34" charset="0"/>
                <a:ea typeface="MS PGothic" panose="020B0600070205080204" pitchFamily="34" charset="-128"/>
              </a:defRPr>
            </a:lvl3pPr>
            <a:lvl4pPr marL="1600200" indent="-228600">
              <a:tabLst>
                <a:tab pos="457200" algn="l"/>
                <a:tab pos="914400" algn="l"/>
                <a:tab pos="1371600" algn="l"/>
              </a:tabLst>
              <a:defRPr sz="2400">
                <a:solidFill>
                  <a:schemeClr val="tx1"/>
                </a:solidFill>
                <a:latin typeface="Arial" panose="020B0604020202020204" pitchFamily="34" charset="0"/>
                <a:ea typeface="MS PGothic" panose="020B0600070205080204" pitchFamily="34" charset="-128"/>
              </a:defRPr>
            </a:lvl4pPr>
            <a:lvl5pPr marL="2057400" indent="-228600">
              <a:tabLst>
                <a:tab pos="457200" algn="l"/>
                <a:tab pos="914400" algn="l"/>
                <a:tab pos="1371600" algn="l"/>
              </a:tabLst>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tabLst>
                <a:tab pos="457200" algn="l"/>
                <a:tab pos="914400" algn="l"/>
                <a:tab pos="1371600" algn="l"/>
              </a:tabLs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tabLst>
                <a:tab pos="457200" algn="l"/>
                <a:tab pos="914400" algn="l"/>
                <a:tab pos="1371600" algn="l"/>
              </a:tabLs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tabLst>
                <a:tab pos="457200" algn="l"/>
                <a:tab pos="914400" algn="l"/>
                <a:tab pos="1371600" algn="l"/>
              </a:tabLs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tabLst>
                <a:tab pos="457200" algn="l"/>
                <a:tab pos="914400" algn="l"/>
                <a:tab pos="1371600" algn="l"/>
              </a:tabLs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ts val="5700"/>
              </a:lnSpc>
              <a:spcBef>
                <a:spcPct val="0"/>
              </a:spcBef>
              <a:spcAft>
                <a:spcPct val="0"/>
              </a:spcAft>
              <a:buClrTx/>
              <a:buSzTx/>
              <a:buFontTx/>
              <a:buNone/>
              <a:tabLst>
                <a:tab pos="457200" algn="l"/>
                <a:tab pos="914400" algn="l"/>
                <a:tab pos="1371600" algn="l"/>
              </a:tabLst>
              <a:defRPr/>
            </a:pPr>
            <a:r>
              <a:rPr kumimoji="0" lang="en-US" altLang="en-US" sz="4800" b="1" i="0" u="none" strike="noStrike" kern="1200" cap="none" spc="0" normalizeH="0" baseline="0" noProof="0">
                <a:ln>
                  <a:noFill/>
                </a:ln>
                <a:solidFill>
                  <a:srgbClr val="FFFFFF"/>
                </a:solidFill>
                <a:effectLst/>
                <a:uLnTx/>
                <a:uFillTx/>
                <a:latin typeface="Arial" panose="020B0604020202020204" pitchFamily="34" charset="0"/>
                <a:ea typeface="MS PGothic" panose="020B0600070205080204" pitchFamily="34" charset="-128"/>
                <a:cs typeface="+mn-cs"/>
              </a:rPr>
              <a:t>I</a:t>
            </a:r>
          </a:p>
        </p:txBody>
      </p:sp>
      <p:sp>
        <p:nvSpPr>
          <p:cNvPr id="4" name="Rectangle 3">
            <a:extLst>
              <a:ext uri="{FF2B5EF4-FFF2-40B4-BE49-F238E27FC236}">
                <a16:creationId xmlns:a16="http://schemas.microsoft.com/office/drawing/2014/main" id="{126E1074-5A99-4041-93DC-400F5BDB4921}"/>
              </a:ext>
            </a:extLst>
          </p:cNvPr>
          <p:cNvSpPr>
            <a:spLocks noChangeArrowheads="1"/>
          </p:cNvSpPr>
          <p:nvPr/>
        </p:nvSpPr>
        <p:spPr bwMode="auto">
          <a:xfrm>
            <a:off x="-228600" y="1531938"/>
            <a:ext cx="3957638" cy="161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50000"/>
              </a:lnSpc>
              <a:spcBef>
                <a:spcPct val="0"/>
              </a:spcBef>
              <a:spcAft>
                <a:spcPct val="0"/>
              </a:spcAft>
              <a:buClrTx/>
              <a:buSzTx/>
              <a:buFontTx/>
              <a:buNone/>
              <a:tabLst/>
              <a:defRPr/>
            </a:pPr>
            <a:r>
              <a:rPr kumimoji="0" lang="en-US" altLang="en-US" sz="2200" b="0" i="0" u="none" strike="noStrike" kern="1200" cap="none" spc="0" normalizeH="0" baseline="0" noProof="0">
                <a:ln>
                  <a:noFill/>
                </a:ln>
                <a:solidFill>
                  <a:srgbClr val="FFFFFF"/>
                </a:solidFill>
                <a:effectLst/>
                <a:uLnTx/>
                <a:uFillTx/>
                <a:latin typeface="Arial" panose="020B0604020202020204" pitchFamily="34" charset="0"/>
                <a:ea typeface="MS PGothic" panose="020B0600070205080204" pitchFamily="34" charset="-128"/>
                <a:cs typeface="+mn-cs"/>
              </a:rPr>
              <a:t>     Analytical	      Systematic</a:t>
            </a:r>
          </a:p>
          <a:p>
            <a:pPr marL="0" marR="0" lvl="0" indent="0" algn="ctr" defTabSz="914400" rtl="0" eaLnBrk="0" fontAlgn="base" latinLnBrk="0" hangingPunct="0">
              <a:lnSpc>
                <a:spcPct val="150000"/>
              </a:lnSpc>
              <a:spcBef>
                <a:spcPct val="0"/>
              </a:spcBef>
              <a:spcAft>
                <a:spcPct val="0"/>
              </a:spcAft>
              <a:buClrTx/>
              <a:buSzTx/>
              <a:buFontTx/>
              <a:buNone/>
              <a:tabLst/>
              <a:defRPr/>
            </a:pPr>
            <a:r>
              <a:rPr kumimoji="0" lang="en-US" altLang="en-US" sz="2200" b="0" i="0" u="none" strike="noStrike" kern="1200" cap="none" spc="0" normalizeH="0" baseline="0" noProof="0">
                <a:ln>
                  <a:noFill/>
                </a:ln>
                <a:solidFill>
                  <a:srgbClr val="FFFFFF"/>
                </a:solidFill>
                <a:effectLst/>
                <a:uLnTx/>
                <a:uFillTx/>
                <a:latin typeface="Arial" panose="020B0604020202020204" pitchFamily="34" charset="0"/>
                <a:ea typeface="MS PGothic" panose="020B0600070205080204" pitchFamily="34" charset="-128"/>
                <a:cs typeface="+mn-cs"/>
              </a:rPr>
              <a:t>Courteous         Precise       </a:t>
            </a:r>
            <a:br>
              <a:rPr kumimoji="0" lang="en-US" altLang="en-US" sz="2200" b="0" i="0" u="none" strike="noStrike" kern="1200" cap="none" spc="0" normalizeH="0" baseline="0" noProof="0">
                <a:ln>
                  <a:noFill/>
                </a:ln>
                <a:solidFill>
                  <a:srgbClr val="FFFFFF"/>
                </a:solidFill>
                <a:effectLst/>
                <a:uLnTx/>
                <a:uFillTx/>
                <a:latin typeface="Arial" panose="020B0604020202020204" pitchFamily="34" charset="0"/>
                <a:ea typeface="MS PGothic" panose="020B0600070205080204" pitchFamily="34" charset="-128"/>
                <a:cs typeface="+mn-cs"/>
              </a:rPr>
            </a:br>
            <a:r>
              <a:rPr kumimoji="0" lang="en-US" altLang="en-US" sz="2200" b="0" i="0" u="none" strike="noStrike" kern="1200" cap="none" spc="0" normalizeH="0" baseline="0" noProof="0">
                <a:ln>
                  <a:noFill/>
                </a:ln>
                <a:solidFill>
                  <a:srgbClr val="FFFFFF"/>
                </a:solidFill>
                <a:effectLst/>
                <a:uLnTx/>
                <a:uFillTx/>
                <a:latin typeface="Arial" panose="020B0604020202020204" pitchFamily="34" charset="0"/>
                <a:ea typeface="MS PGothic" panose="020B0600070205080204" pitchFamily="34" charset="-128"/>
                <a:cs typeface="+mn-cs"/>
              </a:rPr>
              <a:t>   Focused         Fact-Finder </a:t>
            </a:r>
          </a:p>
        </p:txBody>
      </p:sp>
      <p:sp>
        <p:nvSpPr>
          <p:cNvPr id="20" name="Rectangle 19">
            <a:extLst>
              <a:ext uri="{FF2B5EF4-FFF2-40B4-BE49-F238E27FC236}">
                <a16:creationId xmlns:a16="http://schemas.microsoft.com/office/drawing/2014/main" id="{B4F439C3-2C20-40CC-872C-E5AB6E21FDDC}"/>
              </a:ext>
            </a:extLst>
          </p:cNvPr>
          <p:cNvSpPr>
            <a:spLocks noChangeArrowheads="1"/>
          </p:cNvSpPr>
          <p:nvPr/>
        </p:nvSpPr>
        <p:spPr bwMode="auto">
          <a:xfrm>
            <a:off x="5200650" y="1555750"/>
            <a:ext cx="3957638" cy="161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50000"/>
              </a:lnSpc>
              <a:spcBef>
                <a:spcPct val="0"/>
              </a:spcBef>
              <a:spcAft>
                <a:spcPct val="0"/>
              </a:spcAft>
              <a:buClrTx/>
              <a:buSzTx/>
              <a:buFontTx/>
              <a:buNone/>
              <a:tabLst/>
              <a:defRPr/>
            </a:pPr>
            <a:r>
              <a:rPr kumimoji="0" lang="en-US" altLang="en-US" sz="2200" b="0" i="0" u="none" strike="noStrike" kern="1200" cap="none" spc="0" normalizeH="0" baseline="0" noProof="0">
                <a:ln>
                  <a:noFill/>
                </a:ln>
                <a:solidFill>
                  <a:srgbClr val="FFFFFF"/>
                </a:solidFill>
                <a:effectLst/>
                <a:uLnTx/>
                <a:uFillTx/>
                <a:latin typeface="Arial" panose="020B0604020202020204" pitchFamily="34" charset="0"/>
                <a:ea typeface="MS PGothic" panose="020B0600070205080204" pitchFamily="34" charset="-128"/>
                <a:cs typeface="+mn-cs"/>
              </a:rPr>
              <a:t>Risk-Taker        Direct           </a:t>
            </a:r>
          </a:p>
          <a:p>
            <a:pPr marL="0" marR="0" lvl="0" indent="0" algn="ctr" defTabSz="914400" rtl="0" eaLnBrk="0" fontAlgn="base" latinLnBrk="0" hangingPunct="0">
              <a:lnSpc>
                <a:spcPct val="150000"/>
              </a:lnSpc>
              <a:spcBef>
                <a:spcPct val="0"/>
              </a:spcBef>
              <a:spcAft>
                <a:spcPct val="0"/>
              </a:spcAft>
              <a:buClrTx/>
              <a:buSzTx/>
              <a:buFontTx/>
              <a:buNone/>
              <a:tabLst/>
              <a:defRPr/>
            </a:pPr>
            <a:r>
              <a:rPr kumimoji="0" lang="en-US" altLang="en-US" sz="2200" b="0" i="0" u="none" strike="noStrike" kern="1200" cap="none" spc="0" normalizeH="0" baseline="0" noProof="0">
                <a:ln>
                  <a:noFill/>
                </a:ln>
                <a:solidFill>
                  <a:srgbClr val="FFFFFF"/>
                </a:solidFill>
                <a:effectLst/>
                <a:uLnTx/>
                <a:uFillTx/>
                <a:latin typeface="Arial" panose="020B0604020202020204" pitchFamily="34" charset="0"/>
                <a:ea typeface="MS PGothic" panose="020B0600070205080204" pitchFamily="34" charset="-128"/>
                <a:cs typeface="+mn-cs"/>
              </a:rPr>
              <a:t>     Forceful        Self-Reliant      </a:t>
            </a:r>
            <a:br>
              <a:rPr kumimoji="0" lang="en-US" altLang="en-US" sz="2200" b="0" i="0" u="none" strike="noStrike" kern="1200" cap="none" spc="0" normalizeH="0" baseline="0" noProof="0">
                <a:ln>
                  <a:noFill/>
                </a:ln>
                <a:solidFill>
                  <a:srgbClr val="FFFFFF"/>
                </a:solidFill>
                <a:effectLst/>
                <a:uLnTx/>
                <a:uFillTx/>
                <a:latin typeface="Arial" panose="020B0604020202020204" pitchFamily="34" charset="0"/>
                <a:ea typeface="MS PGothic" panose="020B0600070205080204" pitchFamily="34" charset="-128"/>
                <a:cs typeface="+mn-cs"/>
              </a:rPr>
            </a:br>
            <a:r>
              <a:rPr kumimoji="0" lang="en-US" altLang="en-US" sz="2200" b="0" i="0" u="none" strike="noStrike" kern="1200" cap="none" spc="0" normalizeH="0" baseline="0" noProof="0">
                <a:ln>
                  <a:noFill/>
                </a:ln>
                <a:solidFill>
                  <a:srgbClr val="FFFFFF"/>
                </a:solidFill>
                <a:effectLst/>
                <a:uLnTx/>
                <a:uFillTx/>
                <a:latin typeface="Arial" panose="020B0604020202020204" pitchFamily="34" charset="0"/>
                <a:ea typeface="MS PGothic" panose="020B0600070205080204" pitchFamily="34" charset="-128"/>
                <a:cs typeface="+mn-cs"/>
              </a:rPr>
              <a:t>     Decisive        Competitive</a:t>
            </a:r>
          </a:p>
        </p:txBody>
      </p:sp>
      <p:sp>
        <p:nvSpPr>
          <p:cNvPr id="22" name="Rectangle 21">
            <a:extLst>
              <a:ext uri="{FF2B5EF4-FFF2-40B4-BE49-F238E27FC236}">
                <a16:creationId xmlns:a16="http://schemas.microsoft.com/office/drawing/2014/main" id="{483461E0-7D4E-4DA7-84B5-01E353302EC2}"/>
              </a:ext>
            </a:extLst>
          </p:cNvPr>
          <p:cNvSpPr>
            <a:spLocks noChangeArrowheads="1"/>
          </p:cNvSpPr>
          <p:nvPr/>
        </p:nvSpPr>
        <p:spPr bwMode="auto">
          <a:xfrm>
            <a:off x="-320675" y="4914900"/>
            <a:ext cx="3957638" cy="161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50000"/>
              </a:lnSpc>
              <a:spcBef>
                <a:spcPct val="0"/>
              </a:spcBef>
              <a:spcAft>
                <a:spcPct val="0"/>
              </a:spcAft>
              <a:buClrTx/>
              <a:buSzTx/>
              <a:buFontTx/>
              <a:buNone/>
              <a:tabLst/>
              <a:defRPr/>
            </a:pPr>
            <a:r>
              <a:rPr kumimoji="0" lang="en-US" altLang="en-US" sz="2200" b="0" i="0" u="none" strike="noStrike" kern="1200" cap="none" spc="0" normalizeH="0" baseline="0" noProof="0">
                <a:ln>
                  <a:noFill/>
                </a:ln>
                <a:solidFill>
                  <a:srgbClr val="FFFFFF"/>
                </a:solidFill>
                <a:effectLst/>
                <a:uLnTx/>
                <a:uFillTx/>
                <a:latin typeface="Arial" panose="020B0604020202020204" pitchFamily="34" charset="0"/>
                <a:ea typeface="MS PGothic" panose="020B0600070205080204" pitchFamily="34" charset="-128"/>
                <a:cs typeface="+mn-cs"/>
              </a:rPr>
              <a:t>  Calming	  Steady</a:t>
            </a:r>
          </a:p>
          <a:p>
            <a:pPr marL="0" marR="0" lvl="0" indent="0" algn="ctr" defTabSz="914400" rtl="0" eaLnBrk="0" fontAlgn="base" latinLnBrk="0" hangingPunct="0">
              <a:lnSpc>
                <a:spcPct val="150000"/>
              </a:lnSpc>
              <a:spcBef>
                <a:spcPct val="0"/>
              </a:spcBef>
              <a:spcAft>
                <a:spcPct val="0"/>
              </a:spcAft>
              <a:buClrTx/>
              <a:buSzTx/>
              <a:buFontTx/>
              <a:buNone/>
              <a:tabLst/>
              <a:defRPr/>
            </a:pPr>
            <a:r>
              <a:rPr kumimoji="0" lang="en-US" altLang="en-US" sz="2200" b="0" i="0" u="none" strike="noStrike" kern="1200" cap="none" spc="0" normalizeH="0" baseline="0" noProof="0">
                <a:ln>
                  <a:noFill/>
                </a:ln>
                <a:solidFill>
                  <a:srgbClr val="FFFFFF"/>
                </a:solidFill>
                <a:effectLst/>
                <a:uLnTx/>
                <a:uFillTx/>
                <a:latin typeface="Arial" panose="020B0604020202020204" pitchFamily="34" charset="0"/>
                <a:ea typeface="MS PGothic" panose="020B0600070205080204" pitchFamily="34" charset="-128"/>
                <a:cs typeface="+mn-cs"/>
              </a:rPr>
              <a:t>  Loyal         Consistent</a:t>
            </a:r>
          </a:p>
          <a:p>
            <a:pPr marL="0" marR="0" lvl="0" indent="0" algn="ctr" defTabSz="914400" rtl="0" eaLnBrk="0" fontAlgn="base" latinLnBrk="0" hangingPunct="0">
              <a:lnSpc>
                <a:spcPct val="150000"/>
              </a:lnSpc>
              <a:spcBef>
                <a:spcPct val="0"/>
              </a:spcBef>
              <a:spcAft>
                <a:spcPct val="0"/>
              </a:spcAft>
              <a:buClrTx/>
              <a:buSzTx/>
              <a:buFontTx/>
              <a:buNone/>
              <a:tabLst/>
              <a:defRPr/>
            </a:pPr>
            <a:r>
              <a:rPr kumimoji="0" lang="en-US" altLang="en-US" sz="2200" b="0" i="0" u="none" strike="noStrike" kern="1200" cap="none" spc="0" normalizeH="0" baseline="0" noProof="0">
                <a:ln>
                  <a:noFill/>
                </a:ln>
                <a:solidFill>
                  <a:srgbClr val="FFFFFF"/>
                </a:solidFill>
                <a:effectLst/>
                <a:uLnTx/>
                <a:uFillTx/>
                <a:latin typeface="Arial" panose="020B0604020202020204" pitchFamily="34" charset="0"/>
                <a:ea typeface="MS PGothic" panose="020B0600070205080204" pitchFamily="34" charset="-128"/>
                <a:cs typeface="+mn-cs"/>
              </a:rPr>
              <a:t>Relaxed         Patient </a:t>
            </a:r>
          </a:p>
        </p:txBody>
      </p:sp>
      <p:sp>
        <p:nvSpPr>
          <p:cNvPr id="23" name="Rectangle 22">
            <a:extLst>
              <a:ext uri="{FF2B5EF4-FFF2-40B4-BE49-F238E27FC236}">
                <a16:creationId xmlns:a16="http://schemas.microsoft.com/office/drawing/2014/main" id="{936A63A3-596E-407B-B1D5-3040F4A93B28}"/>
              </a:ext>
            </a:extLst>
          </p:cNvPr>
          <p:cNvSpPr>
            <a:spLocks noChangeArrowheads="1"/>
          </p:cNvSpPr>
          <p:nvPr/>
        </p:nvSpPr>
        <p:spPr bwMode="auto">
          <a:xfrm>
            <a:off x="5186363" y="4914900"/>
            <a:ext cx="3957637" cy="161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50000"/>
              </a:lnSpc>
              <a:spcBef>
                <a:spcPct val="0"/>
              </a:spcBef>
              <a:spcAft>
                <a:spcPct val="0"/>
              </a:spcAft>
              <a:buClrTx/>
              <a:buSzTx/>
              <a:buFontTx/>
              <a:buNone/>
              <a:tabLst/>
              <a:defRPr/>
            </a:pPr>
            <a:r>
              <a:rPr kumimoji="0" lang="en-US" altLang="en-US" sz="2200" b="0" i="0" u="none" strike="noStrike" kern="1200" cap="none" spc="0" normalizeH="0" baseline="0" noProof="0">
                <a:ln>
                  <a:noFill/>
                </a:ln>
                <a:solidFill>
                  <a:srgbClr val="FFFFFF"/>
                </a:solidFill>
                <a:effectLst/>
                <a:uLnTx/>
                <a:uFillTx/>
                <a:latin typeface="Arial" panose="020B0604020202020204" pitchFamily="34" charset="0"/>
                <a:ea typeface="MS PGothic" panose="020B0600070205080204" pitchFamily="34" charset="-128"/>
                <a:cs typeface="+mn-cs"/>
              </a:rPr>
              <a:t> Influential	 Trusting</a:t>
            </a:r>
          </a:p>
          <a:p>
            <a:pPr marL="0" marR="0" lvl="0" indent="0" algn="ctr" defTabSz="914400" rtl="0" eaLnBrk="0" fontAlgn="base" latinLnBrk="0" hangingPunct="0">
              <a:lnSpc>
                <a:spcPct val="150000"/>
              </a:lnSpc>
              <a:spcBef>
                <a:spcPct val="0"/>
              </a:spcBef>
              <a:spcAft>
                <a:spcPct val="0"/>
              </a:spcAft>
              <a:buClrTx/>
              <a:buSzTx/>
              <a:buFontTx/>
              <a:buNone/>
              <a:tabLst/>
              <a:defRPr/>
            </a:pPr>
            <a:r>
              <a:rPr kumimoji="0" lang="en-US" altLang="en-US" sz="2200" b="0" i="0" u="none" strike="noStrike" kern="1200" cap="none" spc="0" normalizeH="0" baseline="0" noProof="0">
                <a:ln>
                  <a:noFill/>
                </a:ln>
                <a:solidFill>
                  <a:srgbClr val="FFFFFF"/>
                </a:solidFill>
                <a:effectLst/>
                <a:uLnTx/>
                <a:uFillTx/>
                <a:latin typeface="Arial" panose="020B0604020202020204" pitchFamily="34" charset="0"/>
                <a:ea typeface="MS PGothic" panose="020B0600070205080204" pitchFamily="34" charset="-128"/>
                <a:cs typeface="+mn-cs"/>
              </a:rPr>
              <a:t>Sociable         Friendly       </a:t>
            </a:r>
            <a:br>
              <a:rPr kumimoji="0" lang="en-US" altLang="en-US" sz="2200" b="0" i="0" u="none" strike="noStrike" kern="1200" cap="none" spc="0" normalizeH="0" baseline="0" noProof="0">
                <a:ln>
                  <a:noFill/>
                </a:ln>
                <a:solidFill>
                  <a:srgbClr val="FFFFFF"/>
                </a:solidFill>
                <a:effectLst/>
                <a:uLnTx/>
                <a:uFillTx/>
                <a:latin typeface="Arial" panose="020B0604020202020204" pitchFamily="34" charset="0"/>
                <a:ea typeface="MS PGothic" panose="020B0600070205080204" pitchFamily="34" charset="-128"/>
                <a:cs typeface="+mn-cs"/>
              </a:rPr>
            </a:br>
            <a:r>
              <a:rPr kumimoji="0" lang="en-US" altLang="en-US" sz="2200" b="0" i="0" u="none" strike="noStrike" kern="1200" cap="none" spc="0" normalizeH="0" baseline="0" noProof="0">
                <a:ln>
                  <a:noFill/>
                </a:ln>
                <a:solidFill>
                  <a:srgbClr val="FFFFFF"/>
                </a:solidFill>
                <a:effectLst/>
                <a:uLnTx/>
                <a:uFillTx/>
                <a:latin typeface="Arial" panose="020B0604020202020204" pitchFamily="34" charset="0"/>
                <a:ea typeface="MS PGothic" panose="020B0600070205080204" pitchFamily="34" charset="-128"/>
                <a:cs typeface="+mn-cs"/>
              </a:rPr>
              <a:t>     Optimistic        Enthusiastic</a:t>
            </a:r>
          </a:p>
        </p:txBody>
      </p:sp>
    </p:spTree>
    <p:extLst>
      <p:ext uri="{BB962C8B-B14F-4D97-AF65-F5344CB8AC3E}">
        <p14:creationId xmlns:p14="http://schemas.microsoft.com/office/powerpoint/2010/main" val="168091905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25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25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25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25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0" grpId="0"/>
      <p:bldP spid="22" grpId="0"/>
      <p:bldP spid="2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Content Placeholder 5">
            <a:extLst>
              <a:ext uri="{FF2B5EF4-FFF2-40B4-BE49-F238E27FC236}">
                <a16:creationId xmlns:a16="http://schemas.microsoft.com/office/drawing/2014/main" id="{A3CE4828-39A6-4AD1-AF16-32FD6CDC6AC7}"/>
              </a:ext>
            </a:extLst>
          </p:cNvPr>
          <p:cNvSpPr>
            <a:spLocks noGrp="1"/>
          </p:cNvSpPr>
          <p:nvPr>
            <p:ph idx="1"/>
          </p:nvPr>
        </p:nvSpPr>
        <p:spPr>
          <a:xfrm>
            <a:off x="381000" y="1905000"/>
            <a:ext cx="8229600" cy="4419600"/>
          </a:xfrm>
        </p:spPr>
        <p:txBody>
          <a:bodyPr/>
          <a:lstStyle/>
          <a:p>
            <a:pPr marL="0" indent="0" algn="ctr" eaLnBrk="1" hangingPunct="1">
              <a:lnSpc>
                <a:spcPct val="200000"/>
              </a:lnSpc>
              <a:buFont typeface="Arial" panose="020B0604020202020204" pitchFamily="34" charset="0"/>
              <a:buNone/>
            </a:pPr>
            <a:r>
              <a:rPr altLang="en-US" sz="6000" b="0">
                <a:cs typeface="MV Boli" panose="02000500030200090000" pitchFamily="2" charset="0"/>
              </a:rPr>
              <a:t>Greetings!</a:t>
            </a:r>
          </a:p>
        </p:txBody>
      </p:sp>
    </p:spTree>
    <p:extLst>
      <p:ext uri="{BB962C8B-B14F-4D97-AF65-F5344CB8AC3E}">
        <p14:creationId xmlns:p14="http://schemas.microsoft.com/office/powerpoint/2010/main" val="1516895278"/>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2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3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4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View">
  <a:themeElements>
    <a:clrScheme name="View">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ppt/theme/theme9.xml><?xml version="1.0" encoding="utf-8"?>
<a:theme xmlns:a="http://schemas.openxmlformats.org/drawingml/2006/main" name="5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2712</TotalTime>
  <Words>5039</Words>
  <Application>Microsoft Office PowerPoint</Application>
  <PresentationFormat>On-screen Show (4:3)</PresentationFormat>
  <Paragraphs>698</Paragraphs>
  <Slides>49</Slides>
  <Notes>47</Notes>
  <HiddenSlides>0</HiddenSlides>
  <MMClips>0</MMClips>
  <ScaleCrop>false</ScaleCrop>
  <HeadingPairs>
    <vt:vector size="6" baseType="variant">
      <vt:variant>
        <vt:lpstr>Fonts Used</vt:lpstr>
      </vt:variant>
      <vt:variant>
        <vt:i4>18</vt:i4>
      </vt:variant>
      <vt:variant>
        <vt:lpstr>Theme</vt:lpstr>
      </vt:variant>
      <vt:variant>
        <vt:i4>9</vt:i4>
      </vt:variant>
      <vt:variant>
        <vt:lpstr>Slide Titles</vt:lpstr>
      </vt:variant>
      <vt:variant>
        <vt:i4>49</vt:i4>
      </vt:variant>
    </vt:vector>
  </HeadingPairs>
  <TitlesOfParts>
    <vt:vector size="76" baseType="lpstr">
      <vt:lpstr>Dotum</vt:lpstr>
      <vt:lpstr>MS Mincho</vt:lpstr>
      <vt:lpstr>MS PGothic</vt:lpstr>
      <vt:lpstr>MS PGothic</vt:lpstr>
      <vt:lpstr>Arial</vt:lpstr>
      <vt:lpstr>Arial Narrow</vt:lpstr>
      <vt:lpstr>Calibri</vt:lpstr>
      <vt:lpstr>Calibri Light</vt:lpstr>
      <vt:lpstr>Calisto MT</vt:lpstr>
      <vt:lpstr>Century Schoolbook</vt:lpstr>
      <vt:lpstr>Franklin Gothic Demi Cond</vt:lpstr>
      <vt:lpstr>FranklinGotTDemCon</vt:lpstr>
      <vt:lpstr>Impact</vt:lpstr>
      <vt:lpstr>MV Boli</vt:lpstr>
      <vt:lpstr>Times New Roman</vt:lpstr>
      <vt:lpstr>Times New Roman MT Extra Bold</vt:lpstr>
      <vt:lpstr>Wingdings</vt:lpstr>
      <vt:lpstr>Wingdings 2</vt:lpstr>
      <vt:lpstr>Office Theme</vt:lpstr>
      <vt:lpstr>Custom Design</vt:lpstr>
      <vt:lpstr>1_Custom Design</vt:lpstr>
      <vt:lpstr>2_Custom Design</vt:lpstr>
      <vt:lpstr>3_Custom Design</vt:lpstr>
      <vt:lpstr>1_Office Theme</vt:lpstr>
      <vt:lpstr>4_Custom Design</vt:lpstr>
      <vt:lpstr>View</vt:lpstr>
      <vt:lpstr>5_Custom Design</vt:lpstr>
      <vt:lpstr>PowerPoint Presentation</vt:lpstr>
      <vt:lpstr>PowerPoint Presentation</vt:lpstr>
      <vt:lpstr>The Platinum Rule®</vt:lpstr>
      <vt:lpstr>What is DISC?</vt:lpstr>
      <vt:lpstr>Natural and Adapted </vt:lpstr>
      <vt:lpstr>Four Core Styles</vt:lpstr>
      <vt:lpstr>Identifying the Four Styles</vt:lpstr>
      <vt:lpstr>Identifying the Four Styles</vt:lpstr>
      <vt:lpstr>PowerPoint Presentation</vt:lpstr>
      <vt:lpstr>Pace &amp; Priority</vt:lpstr>
      <vt:lpstr>DISC Emotions</vt:lpstr>
      <vt:lpstr>Adaptability</vt:lpstr>
      <vt:lpstr>Adaptability</vt:lpstr>
      <vt:lpstr>Style Indicators</vt:lpstr>
      <vt:lpstr>PowerPoint Presentation</vt:lpstr>
      <vt:lpstr>DISC Report</vt:lpstr>
      <vt:lpstr>Break time</vt:lpstr>
      <vt:lpstr>Emotional Intelligence EIQ-2</vt:lpstr>
      <vt:lpstr>Emotional Intelligence</vt:lpstr>
      <vt:lpstr>PowerPoint Presentation</vt:lpstr>
      <vt:lpstr>PowerPoint Presentation</vt:lpstr>
      <vt:lpstr>PowerPoint Presentation</vt:lpstr>
      <vt:lpstr>PowerPoint Presentation</vt:lpstr>
      <vt:lpstr>PowerPoint Presentation</vt:lpstr>
      <vt:lpstr>Tips on Low and High EQ</vt:lpstr>
      <vt:lpstr>PowerPoint Presentation</vt:lpstr>
      <vt:lpstr>PowerPoint Presentation</vt:lpstr>
      <vt:lpstr>Self Recognition</vt:lpstr>
      <vt:lpstr>Building Self-Recognition</vt:lpstr>
      <vt:lpstr>PowerPoint Presentation</vt:lpstr>
      <vt:lpstr>PowerPoint Presentation</vt:lpstr>
      <vt:lpstr>Social Recognition</vt:lpstr>
      <vt:lpstr>Building Social-Recognition</vt:lpstr>
      <vt:lpstr>Practice Social-Recognition</vt:lpstr>
      <vt:lpstr>Self Management</vt:lpstr>
      <vt:lpstr>Building Self-Management</vt:lpstr>
      <vt:lpstr>Practice Self Management </vt:lpstr>
      <vt:lpstr>Social Management</vt:lpstr>
      <vt:lpstr>Building Social-Management</vt:lpstr>
      <vt:lpstr>Practice Social Management </vt:lpstr>
      <vt:lpstr>PowerPoint Presentation</vt:lpstr>
      <vt:lpstr>EIQ-2 Report</vt:lpstr>
      <vt:lpstr>DISC and EIQ-2</vt:lpstr>
      <vt:lpstr>PowerPoint Presentation</vt:lpstr>
      <vt:lpstr>PowerPoint Presentation</vt:lpstr>
      <vt:lpstr>PowerPoint Presentation</vt:lpstr>
      <vt:lpstr>PowerPoint Presentation</vt:lpstr>
      <vt:lpstr>PowerPoint Presentation</vt:lpstr>
      <vt:lpstr>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Robert Jerus</dc:creator>
  <cp:lastModifiedBy>Jennifer Voitlein</cp:lastModifiedBy>
  <cp:revision>87</cp:revision>
  <cp:lastPrinted>2016-11-29T21:19:38Z</cp:lastPrinted>
  <dcterms:created xsi:type="dcterms:W3CDTF">2016-10-28T15:31:09Z</dcterms:created>
  <dcterms:modified xsi:type="dcterms:W3CDTF">2018-05-25T21:06:39Z</dcterms:modified>
</cp:coreProperties>
</file>